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352A4B-9852-483D-B1F2-8FFD47039BD4}">
  <a:tblStyle styleId="{F7352A4B-9852-483D-B1F2-8FFD47039B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regular.fntdata"/><Relationship Id="rId47" Type="http://schemas.openxmlformats.org/officeDocument/2006/relationships/slide" Target="slides/slide41.xml"/><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boldItalic.fntdata"/><Relationship Id="rId5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nome-euro.ucsc.edu/" TargetMode="External"/><Relationship Id="rId3" Type="http://schemas.openxmlformats.org/officeDocument/2006/relationships/hyperlink" Target="https://genome.ucsc.edu/"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quatic-Symbiosis-Genomics-Project/ASG_annotation_course.git"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micb.2017.01830/ful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iprot.org/proteomes/UP000009100" TargetMode="External"/><Relationship Id="rId3" Type="http://schemas.openxmlformats.org/officeDocument/2006/relationships/hyperlink" Target="https://www.frontiersin.org/articles/10.3389/fevo.2019.00465/ful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15th October</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13:30-14:30</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Trainers: Michael Paulini, Camilla Eldridge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Title:  The ASG annotation pipeline: Assessing genome annotations and investigating gene models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Overview/Abstract:</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 </a:t>
            </a:r>
            <a:endParaRPr b="1" sz="1200">
              <a:solidFill>
                <a:schemeClr val="dk1"/>
              </a:solidFill>
            </a:endParaRPr>
          </a:p>
          <a:p>
            <a:pPr indent="0" lvl="0" marL="0" rtl="0" algn="l">
              <a:lnSpc>
                <a:spcPct val="115000"/>
              </a:lnSpc>
              <a:spcBef>
                <a:spcPts val="0"/>
              </a:spcBef>
              <a:spcAft>
                <a:spcPts val="0"/>
              </a:spcAft>
              <a:buNone/>
            </a:pPr>
            <a:r>
              <a:rPr lang="en-GB" sz="1200">
                <a:solidFill>
                  <a:schemeClr val="dk1"/>
                </a:solidFill>
              </a:rPr>
              <a:t>The ASG annotation pipeline uses RNA-seq from the same species to annotate genomes without a reference genome. This session will provide an overview of how the pipeline works, explain the data generated by the pipeline and involves a short practical where the participants can explore the annotations in detail. By the end of the course participants should understand how their genomes will be annotated in ASG and how to evaluate the annotations they will receive to help inform future research in their target organisms.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185a734b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185a734b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5903b957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5903b957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4f7e65c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4f7e65c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Can exclude TE’s from annotation/ likely won’t be annotated...viewed on hub...separately?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df84815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df84815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595959"/>
              </a:solidFill>
            </a:endParaRPr>
          </a:p>
          <a:p>
            <a:pPr indent="0" lvl="0" marL="0" rtl="0" algn="l">
              <a:lnSpc>
                <a:spcPct val="115000"/>
              </a:lnSpc>
              <a:spcBef>
                <a:spcPts val="1200"/>
              </a:spcBef>
              <a:spcAft>
                <a:spcPts val="1200"/>
              </a:spcAft>
              <a:buNone/>
            </a:pPr>
            <a:r>
              <a:t/>
            </a:r>
            <a:endParaRPr sz="8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4f7e65ce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4f7e65ce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How,  we use braker-2 which involves multiple training steps. GeneMark-ET trained on RNA-seq (bam), to come up with a training gene set for augustus. Augustus is trained on GeneMark-ET seed genes and the RNA-seq.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the moment we are trying different methods for example training with separate models for UTR’s.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185a734ba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185a734ba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400">
                <a:solidFill>
                  <a:schemeClr val="dk1"/>
                </a:solidFill>
              </a:rPr>
              <a:t>So after the pipeline has  been run we are left with the following output; Summary stats, BUSCO, the cds and protein sequences.</a:t>
            </a:r>
            <a:endParaRPr sz="14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185a734b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185a734b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use BUSCO fo the </a:t>
            </a:r>
            <a:r>
              <a:rPr lang="en-GB"/>
              <a:t>reference</a:t>
            </a:r>
            <a:r>
              <a:rPr lang="en-GB"/>
              <a:t> genome to compare the ‘completeness’ of our annotated genome.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185a734b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185a734b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Support is a percentage of number of introns that have a intron/exon junction supported with mapped RNA-seq reads.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185a734b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185a734b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Arthropod lineage used for BUSCO..</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Can also l</a:t>
            </a:r>
            <a:r>
              <a:rPr lang="en-GB" sz="1200">
                <a:solidFill>
                  <a:schemeClr val="dk1"/>
                </a:solidFill>
              </a:rPr>
              <a:t>ook at the number of full length transcripts.</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GB" sz="1200">
                <a:solidFill>
                  <a:schemeClr val="dk1"/>
                </a:solidFill>
              </a:rPr>
              <a:t>Transcripts: 14,861</a:t>
            </a:r>
            <a:endParaRPr sz="1200">
              <a:solidFill>
                <a:schemeClr val="dk1"/>
              </a:solidFill>
            </a:endParaRPr>
          </a:p>
          <a:p>
            <a:pPr indent="-304800" lvl="0" marL="914400" rtl="0" algn="l">
              <a:lnSpc>
                <a:spcPct val="115000"/>
              </a:lnSpc>
              <a:spcBef>
                <a:spcPts val="0"/>
              </a:spcBef>
              <a:spcAft>
                <a:spcPts val="0"/>
              </a:spcAft>
              <a:buClr>
                <a:schemeClr val="dk1"/>
              </a:buClr>
              <a:buSzPts val="1200"/>
              <a:buChar char="-"/>
            </a:pPr>
            <a:r>
              <a:rPr lang="en-GB" sz="1200">
                <a:solidFill>
                  <a:schemeClr val="dk1"/>
                </a:solidFill>
              </a:rPr>
              <a:t>Transcripts (with both start and stop codons: 13,846)</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And more summary stats...</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4f7e65ce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4f7e65ce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df84815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df84815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185a734b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185a734b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185a734ba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185a734b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185a734b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185a734b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Useful if </a:t>
            </a:r>
            <a:r>
              <a:rPr lang="en-GB"/>
              <a:t>studying</a:t>
            </a:r>
            <a:r>
              <a:rPr lang="en-GB"/>
              <a:t> pathways and interested in individual predictions……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8d4102b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8d4102b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6ee9371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6ee9371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Support for each exon and expression at the same level, </a:t>
            </a:r>
            <a:r>
              <a:rPr lang="en-GB"/>
              <a:t>identifiable</a:t>
            </a:r>
            <a:r>
              <a:rPr lang="en-GB"/>
              <a:t> functional domains and a conserved sequence.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8d4102bd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8d4102bd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46668"/>
              </a:lnSpc>
              <a:spcBef>
                <a:spcPts val="0"/>
              </a:spcBef>
              <a:spcAft>
                <a:spcPts val="0"/>
              </a:spcAft>
              <a:buNone/>
            </a:pPr>
            <a:r>
              <a:rPr lang="en-GB" sz="1150">
                <a:solidFill>
                  <a:srgbClr val="1D1C1D"/>
                </a:solidFill>
                <a:highlight>
                  <a:srgbClr val="F8F8F8"/>
                </a:highlight>
              </a:rPr>
              <a:t>g7915 longest exon - Stabilizer of axonemal microtubules 1/2 (IPR033336)(GO:0008017)</a:t>
            </a:r>
            <a:endParaRPr sz="1150">
              <a:solidFill>
                <a:srgbClr val="1D1C1D"/>
              </a:solidFill>
              <a:highlight>
                <a:srgbClr val="F8F8F8"/>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has a large number of axo domains, which are located in that large exon.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8d4102bd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8d4102bd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t>
            </a:r>
            <a:r>
              <a:rPr lang="en-GB" sz="1150">
                <a:solidFill>
                  <a:srgbClr val="1D1C1D"/>
                </a:solidFill>
                <a:highlight>
                  <a:srgbClr val="F8F8F8"/>
                </a:highlight>
              </a:rPr>
              <a:t>13213 longest intron - recombinatorial repair (GO:0000725)</a:t>
            </a:r>
            <a:endParaRPr sz="1150">
              <a:solidFill>
                <a:srgbClr val="1D1C1D"/>
              </a:solidFill>
              <a:highlight>
                <a:srgbClr val="F8F8F8"/>
              </a:highlight>
            </a:endParaRPr>
          </a:p>
          <a:p>
            <a:pPr indent="0" lvl="0" marL="0" rtl="0" algn="l">
              <a:spcBef>
                <a:spcPts val="0"/>
              </a:spcBef>
              <a:spcAft>
                <a:spcPts val="0"/>
              </a:spcAft>
              <a:buNone/>
            </a:pPr>
            <a:r>
              <a:t/>
            </a:r>
            <a:endParaRPr sz="1150">
              <a:solidFill>
                <a:srgbClr val="1D1C1D"/>
              </a:solidFill>
              <a:highlight>
                <a:srgbClr val="F8F8F8"/>
              </a:highlight>
            </a:endParaRPr>
          </a:p>
          <a:p>
            <a:pPr indent="0" lvl="0" marL="0" rtl="0" algn="l">
              <a:spcBef>
                <a:spcPts val="0"/>
              </a:spcBef>
              <a:spcAft>
                <a:spcPts val="0"/>
              </a:spcAft>
              <a:buNone/>
            </a:pPr>
            <a:r>
              <a:rPr lang="en-GB" sz="1150">
                <a:solidFill>
                  <a:srgbClr val="1D1C1D"/>
                </a:solidFill>
                <a:highlight>
                  <a:srgbClr val="F8F8F8"/>
                </a:highlight>
              </a:rPr>
              <a:t>There are some very large gaps in the RNASeq </a:t>
            </a:r>
            <a:r>
              <a:rPr lang="en-GB" sz="1150">
                <a:solidFill>
                  <a:srgbClr val="1D1C1D"/>
                </a:solidFill>
                <a:highlight>
                  <a:srgbClr val="F8F8F8"/>
                </a:highlight>
              </a:rPr>
              <a:t>alignments</a:t>
            </a:r>
            <a:r>
              <a:rPr lang="en-GB" sz="1150">
                <a:solidFill>
                  <a:srgbClr val="1D1C1D"/>
                </a:solidFill>
                <a:highlight>
                  <a:srgbClr val="F8F8F8"/>
                </a:highlight>
              </a:rPr>
              <a:t>, which leads to a very large “intron”. This might come from assembly issues, artefacts in the RNA library or alignment artefacts.</a:t>
            </a:r>
            <a:endParaRPr sz="1150">
              <a:solidFill>
                <a:srgbClr val="1D1C1D"/>
              </a:solidFill>
              <a:highlight>
                <a:srgbClr val="F8F8F8"/>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8d4102b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8d4102b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5903b95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5903b95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https://genome-euro.ucsc.edu/</a:t>
            </a:r>
            <a:endParaRPr/>
          </a:p>
          <a:p>
            <a:pPr indent="0" lvl="0" marL="0" rtl="0" algn="l">
              <a:spcBef>
                <a:spcPts val="0"/>
              </a:spcBef>
              <a:spcAft>
                <a:spcPts val="0"/>
              </a:spcAft>
              <a:buNone/>
            </a:pPr>
            <a:r>
              <a:rPr lang="en-GB" u="sng">
                <a:solidFill>
                  <a:schemeClr val="hlink"/>
                </a:solidFill>
                <a:hlinkClick r:id="rId3"/>
              </a:rPr>
              <a:t>https://genome.ucsc.edu/</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5903b95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f5903b95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4f7e65ce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4f7e65ce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5903b95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5903b95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new genomes can be found under “Genomes”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5903b957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5903b957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8d4102bd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8d4102bd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the tracks….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8d4102bd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8d4102bd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8d4102bd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8d4102bd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185a734b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185a734b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you have received your </a:t>
            </a:r>
            <a:r>
              <a:rPr lang="en-GB"/>
              <a:t>annotations,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Another example…..</a:t>
            </a:r>
            <a:r>
              <a:rPr lang="en-GB">
                <a:solidFill>
                  <a:schemeClr val="dk1"/>
                </a:solidFill>
              </a:rPr>
              <a:t>B-cell receptor example….it shouldnt be there...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8d4102b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8d4102b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Configure rna-seq, autoscale….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Coverage of transcript should be similar……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8d4102bd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8d4102bd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8d4102bd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8d4102bd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8d4102bd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8d4102bd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may be a common </a:t>
            </a:r>
            <a:r>
              <a:rPr lang="en-GB"/>
              <a:t>occurrence</a:t>
            </a:r>
            <a:r>
              <a:rPr lang="en-GB"/>
              <a:t> with new genomes….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185a734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185a734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185a734b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185a734b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rgbClr val="0097A7"/>
                </a:solidFill>
                <a:hlinkClick r:id="rId2">
                  <a:extLst>
                    <a:ext uri="{A12FA001-AC4F-418D-AE19-62706E023703}">
                      <ahyp:hlinkClr val="tx"/>
                    </a:ext>
                  </a:extLst>
                </a:hlinkClick>
              </a:rPr>
              <a:t>https://github.com/Aquatic-Symbiosis-Genomics-Project/ASG_annotation_course.git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4f7e65ce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4f7e65ce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df848150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df848150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Crab hacker barnacle </a:t>
            </a:r>
            <a:endParaRPr sz="1600">
              <a:solidFill>
                <a:schemeClr val="dk1"/>
              </a:solidFill>
            </a:endParaRPr>
          </a:p>
          <a:p>
            <a:pPr indent="0" lvl="0" marL="0" rtl="0" algn="l">
              <a:spcBef>
                <a:spcPts val="0"/>
              </a:spcBef>
              <a:spcAft>
                <a:spcPts val="0"/>
              </a:spcAft>
              <a:buNone/>
            </a:pPr>
            <a:r>
              <a:rPr lang="en-GB" sz="1600">
                <a:solidFill>
                  <a:schemeClr val="dk1"/>
                </a:solidFill>
              </a:rPr>
              <a:t>qxSacCarc</a:t>
            </a:r>
            <a:endParaRPr sz="1600">
              <a:solidFill>
                <a:schemeClr val="dk1"/>
              </a:solidFill>
            </a:endParaRPr>
          </a:p>
          <a:p>
            <a:pPr indent="-304800" lvl="0" marL="457200" rtl="0" algn="l">
              <a:spcBef>
                <a:spcPts val="0"/>
              </a:spcBef>
              <a:spcAft>
                <a:spcPts val="0"/>
              </a:spcAft>
              <a:buClr>
                <a:srgbClr val="34495E"/>
              </a:buClr>
              <a:buSzPts val="1200"/>
              <a:buChar char="●"/>
            </a:pPr>
            <a:r>
              <a:rPr lang="en-GB" sz="1200">
                <a:solidFill>
                  <a:srgbClr val="34495E"/>
                </a:solidFill>
                <a:highlight>
                  <a:srgbClr val="F9F9F9"/>
                </a:highlight>
              </a:rPr>
              <a:t>parasitic barnacle</a:t>
            </a:r>
            <a:endParaRPr sz="1200">
              <a:solidFill>
                <a:srgbClr val="34495E"/>
              </a:solidFill>
              <a:highlight>
                <a:srgbClr val="F9F9F9"/>
              </a:highlight>
            </a:endParaRPr>
          </a:p>
          <a:p>
            <a:pPr indent="-304800" lvl="0" marL="457200" rtl="0" algn="l">
              <a:spcBef>
                <a:spcPts val="0"/>
              </a:spcBef>
              <a:spcAft>
                <a:spcPts val="0"/>
              </a:spcAft>
              <a:buClr>
                <a:srgbClr val="34495E"/>
              </a:buClr>
              <a:buSzPts val="1200"/>
              <a:buChar char="●"/>
            </a:pPr>
            <a:r>
              <a:rPr lang="en-GB" sz="1200">
                <a:solidFill>
                  <a:srgbClr val="34495E"/>
                </a:solidFill>
                <a:highlight>
                  <a:srgbClr val="F9F9F9"/>
                </a:highlight>
              </a:rPr>
              <a:t>Female larvae infect young crabs and develop inside the host for about 5 - 34 months before developing the externa. </a:t>
            </a:r>
            <a:endParaRPr sz="1200">
              <a:solidFill>
                <a:srgbClr val="34495E"/>
              </a:solidFill>
              <a:highlight>
                <a:srgbClr val="F9F9F9"/>
              </a:highlight>
            </a:endParaRPr>
          </a:p>
          <a:p>
            <a:pPr indent="-304800" lvl="0" marL="457200" rtl="0" algn="l">
              <a:spcBef>
                <a:spcPts val="0"/>
              </a:spcBef>
              <a:spcAft>
                <a:spcPts val="0"/>
              </a:spcAft>
              <a:buClr>
                <a:srgbClr val="34495E"/>
              </a:buClr>
              <a:buSzPts val="1200"/>
              <a:buChar char="●"/>
            </a:pPr>
            <a:r>
              <a:rPr lang="en-GB" sz="1200">
                <a:solidFill>
                  <a:srgbClr val="34495E"/>
                </a:solidFill>
                <a:highlight>
                  <a:srgbClr val="F9F9F9"/>
                </a:highlight>
              </a:rPr>
              <a:t>infects male and female crabs, </a:t>
            </a:r>
            <a:endParaRPr sz="1200">
              <a:solidFill>
                <a:srgbClr val="34495E"/>
              </a:solidFill>
              <a:highlight>
                <a:srgbClr val="F9F9F9"/>
              </a:highlight>
            </a:endParaRPr>
          </a:p>
          <a:p>
            <a:pPr indent="0" lvl="0" marL="457200" rtl="0" algn="l">
              <a:spcBef>
                <a:spcPts val="0"/>
              </a:spcBef>
              <a:spcAft>
                <a:spcPts val="0"/>
              </a:spcAft>
              <a:buClr>
                <a:schemeClr val="dk1"/>
              </a:buClr>
              <a:buSzPts val="1100"/>
              <a:buFont typeface="Arial"/>
              <a:buNone/>
            </a:pPr>
            <a:r>
              <a:rPr lang="en-GB" sz="1200">
                <a:solidFill>
                  <a:srgbClr val="34495E"/>
                </a:solidFill>
                <a:highlight>
                  <a:srgbClr val="F9F9F9"/>
                </a:highlight>
              </a:rPr>
              <a:t>castration and prevents further molts. </a:t>
            </a:r>
            <a:endParaRPr sz="1200">
              <a:solidFill>
                <a:srgbClr val="34495E"/>
              </a:solidFill>
              <a:highlight>
                <a:srgbClr val="F9F9F9"/>
              </a:highlight>
            </a:endParaRPr>
          </a:p>
          <a:p>
            <a:pPr indent="-304800" lvl="0" marL="457200" rtl="0" algn="l">
              <a:spcBef>
                <a:spcPts val="0"/>
              </a:spcBef>
              <a:spcAft>
                <a:spcPts val="0"/>
              </a:spcAft>
              <a:buClr>
                <a:srgbClr val="34495E"/>
              </a:buClr>
              <a:buSzPts val="1200"/>
              <a:buChar char="●"/>
            </a:pPr>
            <a:r>
              <a:rPr lang="en-GB" sz="1200">
                <a:solidFill>
                  <a:srgbClr val="34495E"/>
                </a:solidFill>
                <a:highlight>
                  <a:srgbClr val="F9F9F9"/>
                </a:highlight>
              </a:rPr>
              <a:t>Host crabs may carry multiple infections of this parasite.</a:t>
            </a:r>
            <a:endParaRPr sz="1200">
              <a:solidFill>
                <a:srgbClr val="34495E"/>
              </a:solidFill>
              <a:highlight>
                <a:srgbClr val="F9F9F9"/>
              </a:highlight>
            </a:endParaRPr>
          </a:p>
          <a:p>
            <a:pPr indent="-304800" lvl="0" marL="457200" rtl="0" algn="l">
              <a:spcBef>
                <a:spcPts val="0"/>
              </a:spcBef>
              <a:spcAft>
                <a:spcPts val="0"/>
              </a:spcAft>
              <a:buClr>
                <a:srgbClr val="34495E"/>
              </a:buClr>
              <a:buSzPts val="1200"/>
              <a:buChar char="●"/>
            </a:pPr>
            <a:r>
              <a:rPr lang="en-GB" sz="1200">
                <a:solidFill>
                  <a:srgbClr val="34495E"/>
                </a:solidFill>
                <a:highlight>
                  <a:srgbClr val="F9F9F9"/>
                </a:highlight>
              </a:rPr>
              <a:t>causes the males to develop female characteristics.</a:t>
            </a:r>
            <a:endParaRPr sz="1200">
              <a:solidFill>
                <a:srgbClr val="34495E"/>
              </a:solidFill>
              <a:highlight>
                <a:srgbClr val="F9F9F9"/>
              </a:highlight>
            </a:endParaRPr>
          </a:p>
          <a:p>
            <a:pPr indent="0" lvl="0" marL="0" rtl="0" algn="l">
              <a:spcBef>
                <a:spcPts val="0"/>
              </a:spcBef>
              <a:spcAft>
                <a:spcPts val="0"/>
              </a:spcAft>
              <a:buClr>
                <a:schemeClr val="dk1"/>
              </a:buClr>
              <a:buSzPts val="1100"/>
              <a:buFont typeface="Arial"/>
              <a:buNone/>
            </a:pPr>
            <a:r>
              <a:t/>
            </a:r>
            <a:endParaRPr sz="1200">
              <a:solidFill>
                <a:srgbClr val="34495E"/>
              </a:solidFill>
              <a:highlight>
                <a:srgbClr val="F9F9F9"/>
              </a:highlight>
            </a:endParaRPr>
          </a:p>
          <a:p>
            <a:pPr indent="0" lvl="0" marL="0" rtl="0" algn="l">
              <a:spcBef>
                <a:spcPts val="0"/>
              </a:spcBef>
              <a:spcAft>
                <a:spcPts val="0"/>
              </a:spcAft>
              <a:buNone/>
            </a:pPr>
            <a:r>
              <a:t/>
            </a:r>
            <a:endParaRPr sz="1200">
              <a:solidFill>
                <a:srgbClr val="34495E"/>
              </a:solidFill>
              <a:highlight>
                <a:srgbClr val="F9F9F9"/>
              </a:highlight>
            </a:endParaRPr>
          </a:p>
          <a:p>
            <a:pPr indent="0" lvl="0" marL="0" rtl="0" algn="l">
              <a:spcBef>
                <a:spcPts val="0"/>
              </a:spcBef>
              <a:spcAft>
                <a:spcPts val="0"/>
              </a:spcAft>
              <a:buNone/>
            </a:pPr>
            <a:r>
              <a:t/>
            </a:r>
            <a:endParaRPr sz="1200">
              <a:solidFill>
                <a:srgbClr val="34495E"/>
              </a:solidFill>
              <a:highlight>
                <a:srgbClr val="F9F9F9"/>
              </a:highlight>
            </a:endParaRPr>
          </a:p>
          <a:p>
            <a:pPr indent="0" lvl="0" marL="0" rtl="0" algn="l">
              <a:spcBef>
                <a:spcPts val="0"/>
              </a:spcBef>
              <a:spcAft>
                <a:spcPts val="0"/>
              </a:spcAft>
              <a:buNone/>
            </a:pPr>
            <a:r>
              <a:t/>
            </a:r>
            <a:endParaRPr sz="1200">
              <a:solidFill>
                <a:srgbClr val="34495E"/>
              </a:solidFill>
              <a:highlight>
                <a:srgbClr val="F9F9F9"/>
              </a:highlight>
            </a:endParaRPr>
          </a:p>
          <a:p>
            <a:pPr indent="0" lvl="0" marL="0" rtl="0" algn="l">
              <a:spcBef>
                <a:spcPts val="0"/>
              </a:spcBef>
              <a:spcAft>
                <a:spcPts val="0"/>
              </a:spcAft>
              <a:buClr>
                <a:schemeClr val="dk1"/>
              </a:buClr>
              <a:buSzPts val="1100"/>
              <a:buFont typeface="Arial"/>
              <a:buNone/>
            </a:pPr>
            <a:r>
              <a:t/>
            </a:r>
            <a:endParaRPr sz="16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185a734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185a734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Could also be host contamination..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185a734b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185a734b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For many of the eukaryotic species in this project there will be no reference genome available, so we our annotation method will rely heavily on the RNA-seq data(same species) for annotation.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the vibrio example genome we won’t have RNA-seq but we do have a reference genome 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This is because to extract RNA-seq for bacteria and host you need to use a particular protocol….</a:t>
            </a:r>
            <a:r>
              <a:rPr lang="en-GB" u="sng">
                <a:solidFill>
                  <a:schemeClr val="hlink"/>
                </a:solidFill>
                <a:hlinkClick r:id="rId2"/>
              </a:rPr>
              <a:t>https://www.frontiersin.org/articles/10.3389/fmicb.2017.01830/full</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185a734b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185a734b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https://www.uniprot.org/proteomes/UP000009100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Estimates from </a:t>
            </a:r>
            <a:r>
              <a:rPr lang="en-GB" u="sng">
                <a:solidFill>
                  <a:schemeClr val="hlink"/>
                </a:solidFill>
                <a:hlinkClick r:id="rId3"/>
              </a:rPr>
              <a:t>https://www.frontiersin.org/articles/10.3389/fevo.2019.00465/full</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185a734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185a734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hyperlink" Target="https://genome.ucsc.ed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testhubs.s3.eu-west-2.amazonaws.com/barnacle_crab/hub.txt"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Aquatic-Symbiosis-Genomics-Project/ASG_annotation_course.git" TargetMode="External"/><Relationship Id="rId4" Type="http://schemas.openxmlformats.org/officeDocument/2006/relationships/hyperlink" Target="https://github.com/Aquatic-Symbiosis-Genomics-Project/ASG_annotation_course/blob/main/eggnog.xlsx" TargetMode="External"/><Relationship Id="rId5" Type="http://schemas.openxmlformats.org/officeDocument/2006/relationships/hyperlink" Target="https://genome.ucsc.edu/goldenpath/help/hgTrackHubHelp.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cademic.oup.com/bioinformatics/article/24/5/637/202844" TargetMode="External"/><Relationship Id="rId4" Type="http://schemas.openxmlformats.org/officeDocument/2006/relationships/hyperlink" Target="https://academic.oup.com/nargab/article/3/1/lqaa108/6066535" TargetMode="External"/><Relationship Id="rId10" Type="http://schemas.openxmlformats.org/officeDocument/2006/relationships/hyperlink" Target="https://www.downtoearth.org.in/news/health/climate-change-increasing-threats-from-vibrio-bacteria-study-67750" TargetMode="External"/><Relationship Id="rId9" Type="http://schemas.openxmlformats.org/officeDocument/2006/relationships/hyperlink" Target="https://commons.wikimedia.org/wiki/File:Sacculina_carcini_(double_infection).jpg" TargetMode="External"/><Relationship Id="rId5" Type="http://schemas.openxmlformats.org/officeDocument/2006/relationships/hyperlink" Target="https://oup.silverchair-cdn.com/oup/backfile/Content_public/Journal/nargab/3/1/10.1093_nargab_lqaa108/1/lqaa108_supplemental_file.pdf?Expires=1636141971&amp;Signature=A0PST~6xEWC4WicyprMRh5-MVQ8TpgvbTz61gkkPua35jSzqMwtU-pczqNFmQ933WjgVkqw8eFxT4jU50jCOnI6G3QqRXuhUXztfe9LnXaQawlnglu42~zWh1-Ekk8adiBT3rn9-Pfl1X8f4OIVIssSlcbHpIog~2ycy2vumFwmuQ6M85zSMdThvOQ1mcZFXumrJV~CiCo41~5sPRROx6pYS5w5zdPIVwM02Kh5eyrfx5zqMW8oHjlhN0qLeElwtZ2qflm5WX2CJjOHbFMBioCsoTXqjXMioavN~8vGHFdKy0jFk2wYFKX1vByQOXj-shsOj~KcWLSRS0rK2BQDaTQ__&amp;Key-Pair-Id=APKAIE5G5CRDK6RD3PGA" TargetMode="External"/><Relationship Id="rId6" Type="http://schemas.openxmlformats.org/officeDocument/2006/relationships/hyperlink" Target="https://academic.oup.com/nar/article/47/21/10994/5580909" TargetMode="External"/><Relationship Id="rId7" Type="http://schemas.openxmlformats.org/officeDocument/2006/relationships/hyperlink" Target="https://academic.oup.com/nargab/article/2/2/lqaa026/5836691" TargetMode="External"/><Relationship Id="rId8" Type="http://schemas.openxmlformats.org/officeDocument/2006/relationships/hyperlink" Target="https://commons.wikimedia.org/wiki/File:Gene_structure_eukaryote_2_annotated.sv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hyperlink" Target="https://tolqc.cog.sanger.ac.uk/darwin/arthropods/Sacculina_carcin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68050" y="956475"/>
            <a:ext cx="8520600" cy="104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4100">
                <a:solidFill>
                  <a:srgbClr val="F9F9F9"/>
                </a:solidFill>
              </a:rPr>
              <a:t>The ASG Annotation pipeline</a:t>
            </a:r>
            <a:endParaRPr b="1" sz="3300">
              <a:solidFill>
                <a:srgbClr val="F9F9F9"/>
              </a:solidFill>
            </a:endParaRPr>
          </a:p>
        </p:txBody>
      </p:sp>
      <p:sp>
        <p:nvSpPr>
          <p:cNvPr id="55" name="Google Shape;55;p13"/>
          <p:cNvSpPr txBox="1"/>
          <p:nvPr>
            <p:ph idx="1" type="subTitle"/>
          </p:nvPr>
        </p:nvSpPr>
        <p:spPr>
          <a:xfrm>
            <a:off x="311700" y="2039763"/>
            <a:ext cx="8520600" cy="792600"/>
          </a:xfrm>
          <a:prstGeom prst="rect">
            <a:avLst/>
          </a:prstGeom>
        </p:spPr>
        <p:txBody>
          <a:bodyPr anchorCtr="0" anchor="t" bIns="91425" lIns="91425" spcFirstLastPara="1" rIns="91425" wrap="square" tIns="91425">
            <a:normAutofit fontScale="25000" lnSpcReduction="20000"/>
          </a:bodyPr>
          <a:lstStyle/>
          <a:p>
            <a:pPr indent="0" lvl="0" marL="0" rtl="0" algn="ctr">
              <a:lnSpc>
                <a:spcPct val="90000"/>
              </a:lnSpc>
              <a:spcBef>
                <a:spcPts val="1000"/>
              </a:spcBef>
              <a:spcAft>
                <a:spcPts val="0"/>
              </a:spcAft>
              <a:buClr>
                <a:schemeClr val="dk1"/>
              </a:buClr>
              <a:buSzPts val="275"/>
              <a:buFont typeface="Arial"/>
              <a:buNone/>
            </a:pPr>
            <a:r>
              <a:rPr i="1" lang="en-GB" sz="8149">
                <a:solidFill>
                  <a:schemeClr val="accent5"/>
                </a:solidFill>
              </a:rPr>
              <a:t>….and how to investigate your annotations</a:t>
            </a:r>
            <a:endParaRPr i="1" sz="8149">
              <a:solidFill>
                <a:schemeClr val="accent5"/>
              </a:solidFill>
            </a:endParaRPr>
          </a:p>
          <a:p>
            <a:pPr indent="0" lvl="0" marL="0" rtl="0" algn="ctr">
              <a:lnSpc>
                <a:spcPct val="90000"/>
              </a:lnSpc>
              <a:spcBef>
                <a:spcPts val="1000"/>
              </a:spcBef>
              <a:spcAft>
                <a:spcPts val="0"/>
              </a:spcAft>
              <a:buClr>
                <a:schemeClr val="dk1"/>
              </a:buClr>
              <a:buSzPts val="275"/>
              <a:buFont typeface="Arial"/>
              <a:buNone/>
            </a:pPr>
            <a:r>
              <a:t/>
            </a:r>
            <a:endParaRPr i="1" sz="6549">
              <a:solidFill>
                <a:schemeClr val="lt1"/>
              </a:solidFill>
            </a:endParaRPr>
          </a:p>
          <a:p>
            <a:pPr indent="0" lvl="0" marL="0" rtl="0" algn="ctr">
              <a:lnSpc>
                <a:spcPct val="90000"/>
              </a:lnSpc>
              <a:spcBef>
                <a:spcPts val="1000"/>
              </a:spcBef>
              <a:spcAft>
                <a:spcPts val="0"/>
              </a:spcAft>
              <a:buClr>
                <a:schemeClr val="dk1"/>
              </a:buClr>
              <a:buSzPts val="275"/>
              <a:buFont typeface="Arial"/>
              <a:buNone/>
            </a:pPr>
            <a:r>
              <a:t/>
            </a:r>
            <a:endParaRPr i="1" sz="6549">
              <a:solidFill>
                <a:schemeClr val="lt1"/>
              </a:solidFill>
            </a:endParaRPr>
          </a:p>
          <a:p>
            <a:pPr indent="0" lvl="0" marL="0" rtl="0" algn="ctr">
              <a:lnSpc>
                <a:spcPct val="115000"/>
              </a:lnSpc>
              <a:spcBef>
                <a:spcPts val="0"/>
              </a:spcBef>
              <a:spcAft>
                <a:spcPts val="0"/>
              </a:spcAft>
              <a:buClr>
                <a:schemeClr val="dk1"/>
              </a:buClr>
              <a:buSzPts val="275"/>
              <a:buFont typeface="Arial"/>
              <a:buNone/>
            </a:pPr>
            <a:r>
              <a:rPr b="1" lang="en-GB" sz="6965">
                <a:solidFill>
                  <a:srgbClr val="F9F9F9"/>
                </a:solidFill>
              </a:rPr>
              <a:t>Camilla Eldridge and Michael Paulini</a:t>
            </a:r>
            <a:endParaRPr b="1" i="1" sz="7749">
              <a:solidFill>
                <a:srgbClr val="F9F9F9"/>
              </a:solidFill>
            </a:endParaRPr>
          </a:p>
          <a:p>
            <a:pPr indent="0" lvl="0" marL="0" rtl="0" algn="ctr">
              <a:spcBef>
                <a:spcPts val="0"/>
              </a:spcBef>
              <a:spcAft>
                <a:spcPts val="0"/>
              </a:spcAft>
              <a:buNone/>
            </a:pPr>
            <a:r>
              <a:t/>
            </a:r>
            <a:endParaRPr>
              <a:solidFill>
                <a:schemeClr val="lt1"/>
              </a:solidFill>
            </a:endParaRPr>
          </a:p>
        </p:txBody>
      </p:sp>
      <p:pic>
        <p:nvPicPr>
          <p:cNvPr id="56" name="Google Shape;56;p13"/>
          <p:cNvPicPr preferRelativeResize="0"/>
          <p:nvPr/>
        </p:nvPicPr>
        <p:blipFill>
          <a:blip r:embed="rId3">
            <a:alphaModFix/>
          </a:blip>
          <a:stretch>
            <a:fillRect/>
          </a:stretch>
        </p:blipFill>
        <p:spPr>
          <a:xfrm>
            <a:off x="2113525" y="3667448"/>
            <a:ext cx="1566950" cy="881393"/>
          </a:xfrm>
          <a:prstGeom prst="rect">
            <a:avLst/>
          </a:prstGeom>
          <a:noFill/>
          <a:ln>
            <a:noFill/>
          </a:ln>
        </p:spPr>
      </p:pic>
      <p:pic>
        <p:nvPicPr>
          <p:cNvPr descr="https://lh4.googleusercontent.com/kK85tgFrsaAKAa_jYZpFjp3GR2HkFzp_lWEy31n519KaCjHxVgWxJeBMyEZHOw7SWhnhjn3gl0veMf40lYsYHGqX1MmvZnYIiIAXhRj03PHV5yDqU3fivNK1f2KPUgNyyDj7lTMarBqFweuXWQ" id="57" name="Google Shape;57;p13"/>
          <p:cNvPicPr preferRelativeResize="0"/>
          <p:nvPr/>
        </p:nvPicPr>
        <p:blipFill rotWithShape="1">
          <a:blip r:embed="rId4">
            <a:alphaModFix/>
          </a:blip>
          <a:srcRect b="0" l="0" r="0" t="0"/>
          <a:stretch/>
        </p:blipFill>
        <p:spPr>
          <a:xfrm>
            <a:off x="5722075" y="3802446"/>
            <a:ext cx="1279250" cy="511654"/>
          </a:xfrm>
          <a:prstGeom prst="rect">
            <a:avLst/>
          </a:prstGeom>
          <a:noFill/>
          <a:ln>
            <a:noFill/>
          </a:ln>
        </p:spPr>
      </p:pic>
      <p:pic>
        <p:nvPicPr>
          <p:cNvPr id="58" name="Google Shape;58;p13"/>
          <p:cNvPicPr preferRelativeResize="0"/>
          <p:nvPr/>
        </p:nvPicPr>
        <p:blipFill rotWithShape="1">
          <a:blip r:embed="rId5">
            <a:alphaModFix/>
          </a:blip>
          <a:srcRect b="0" l="0" r="0" t="0"/>
          <a:stretch/>
        </p:blipFill>
        <p:spPr>
          <a:xfrm>
            <a:off x="3710575" y="3854025"/>
            <a:ext cx="1635547" cy="561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2"/>
          <p:cNvSpPr txBox="1"/>
          <p:nvPr>
            <p:ph type="title"/>
          </p:nvPr>
        </p:nvSpPr>
        <p:spPr>
          <a:xfrm>
            <a:off x="1146800" y="307275"/>
            <a:ext cx="6170100" cy="435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Annotation method </a:t>
            </a:r>
            <a:r>
              <a:rPr lang="en-GB"/>
              <a:t>(Eukaryotes)</a:t>
            </a:r>
            <a:endParaRPr/>
          </a:p>
        </p:txBody>
      </p:sp>
      <p:sp>
        <p:nvSpPr>
          <p:cNvPr id="157" name="Google Shape;157;p22"/>
          <p:cNvSpPr txBox="1"/>
          <p:nvPr>
            <p:ph idx="1" type="body"/>
          </p:nvPr>
        </p:nvSpPr>
        <p:spPr>
          <a:xfrm>
            <a:off x="1079300" y="1028100"/>
            <a:ext cx="6078600" cy="2790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AutoNum type="arabicPeriod"/>
            </a:pPr>
            <a:r>
              <a:rPr lang="en-GB" sz="1900">
                <a:solidFill>
                  <a:schemeClr val="dk1"/>
                </a:solidFill>
              </a:rPr>
              <a:t>Generate a repeat library and soft-mask the genome.</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GB" sz="1900">
                <a:solidFill>
                  <a:schemeClr val="dk1"/>
                </a:solidFill>
              </a:rPr>
              <a:t>Map RNA-seq to the genome.</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GB" sz="1900">
                <a:solidFill>
                  <a:schemeClr val="dk1"/>
                </a:solidFill>
              </a:rPr>
              <a:t>Train gene model predictors and generate annotations.</a:t>
            </a:r>
            <a:endParaRPr sz="1900">
              <a:solidFill>
                <a:schemeClr val="dk1"/>
              </a:solidFill>
            </a:endParaRPr>
          </a:p>
        </p:txBody>
      </p:sp>
      <p:pic>
        <p:nvPicPr>
          <p:cNvPr id="158" name="Google Shape;158;p22"/>
          <p:cNvPicPr preferRelativeResize="0"/>
          <p:nvPr/>
        </p:nvPicPr>
        <p:blipFill rotWithShape="1">
          <a:blip r:embed="rId3">
            <a:alphaModFix/>
          </a:blip>
          <a:srcRect b="0" l="0" r="0" t="35753"/>
          <a:stretch/>
        </p:blipFill>
        <p:spPr>
          <a:xfrm>
            <a:off x="1731672" y="3159000"/>
            <a:ext cx="5237226" cy="1577200"/>
          </a:xfrm>
          <a:prstGeom prst="rect">
            <a:avLst/>
          </a:prstGeom>
          <a:noFill/>
          <a:ln>
            <a:noFill/>
          </a:ln>
        </p:spPr>
      </p:pic>
      <p:pic>
        <p:nvPicPr>
          <p:cNvPr id="159" name="Google Shape;159;p22"/>
          <p:cNvPicPr preferRelativeResize="0"/>
          <p:nvPr/>
        </p:nvPicPr>
        <p:blipFill>
          <a:blip r:embed="rId4">
            <a:alphaModFix/>
          </a:blip>
          <a:stretch>
            <a:fillRect/>
          </a:stretch>
        </p:blipFill>
        <p:spPr>
          <a:xfrm>
            <a:off x="6294075" y="1328523"/>
            <a:ext cx="1896471" cy="1647250"/>
          </a:xfrm>
          <a:prstGeom prst="rect">
            <a:avLst/>
          </a:prstGeom>
          <a:noFill/>
          <a:ln>
            <a:noFill/>
          </a:ln>
        </p:spPr>
      </p:pic>
      <p:sp>
        <p:nvSpPr>
          <p:cNvPr id="160" name="Google Shape;160;p22"/>
          <p:cNvSpPr txBox="1"/>
          <p:nvPr/>
        </p:nvSpPr>
        <p:spPr>
          <a:xfrm>
            <a:off x="7308255" y="2463442"/>
            <a:ext cx="139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161" name="Google Shape;161;p22"/>
          <p:cNvCxnSpPr/>
          <p:nvPr/>
        </p:nvCxnSpPr>
        <p:spPr>
          <a:xfrm rot="10800000">
            <a:off x="7316905" y="2463442"/>
            <a:ext cx="249600" cy="216600"/>
          </a:xfrm>
          <a:prstGeom prst="straightConnector1">
            <a:avLst/>
          </a:prstGeom>
          <a:noFill/>
          <a:ln cap="flat" cmpd="sng" w="38100">
            <a:solidFill>
              <a:schemeClr val="accent5"/>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211500" y="96500"/>
            <a:ext cx="591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GB"/>
              <a:t>Pipeline o</a:t>
            </a:r>
            <a:r>
              <a:rPr i="1" lang="en-GB"/>
              <a:t>verview (Eukaryota)</a:t>
            </a:r>
            <a:endParaRPr i="1"/>
          </a:p>
        </p:txBody>
      </p:sp>
      <p:sp>
        <p:nvSpPr>
          <p:cNvPr id="167" name="Google Shape;167;p23"/>
          <p:cNvSpPr/>
          <p:nvPr/>
        </p:nvSpPr>
        <p:spPr>
          <a:xfrm>
            <a:off x="4750650" y="1629825"/>
            <a:ext cx="18597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GB"/>
              <a:t> STAR</a:t>
            </a:r>
            <a:endParaRPr/>
          </a:p>
        </p:txBody>
      </p:sp>
      <p:sp>
        <p:nvSpPr>
          <p:cNvPr id="168" name="Google Shape;168;p23"/>
          <p:cNvSpPr/>
          <p:nvPr/>
        </p:nvSpPr>
        <p:spPr>
          <a:xfrm>
            <a:off x="4480350" y="2246175"/>
            <a:ext cx="2400300" cy="51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t>      Braker2</a:t>
            </a:r>
            <a:endParaRPr/>
          </a:p>
        </p:txBody>
      </p:sp>
      <p:sp>
        <p:nvSpPr>
          <p:cNvPr id="169" name="Google Shape;169;p23"/>
          <p:cNvSpPr/>
          <p:nvPr/>
        </p:nvSpPr>
        <p:spPr>
          <a:xfrm>
            <a:off x="3350325" y="2806425"/>
            <a:ext cx="17034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gff/gtf files</a:t>
            </a:r>
            <a:endParaRPr/>
          </a:p>
        </p:txBody>
      </p:sp>
      <p:sp>
        <p:nvSpPr>
          <p:cNvPr id="170" name="Google Shape;170;p23"/>
          <p:cNvSpPr/>
          <p:nvPr/>
        </p:nvSpPr>
        <p:spPr>
          <a:xfrm>
            <a:off x="5115375" y="2806425"/>
            <a:ext cx="15375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coding.fna</a:t>
            </a:r>
            <a:endParaRPr/>
          </a:p>
        </p:txBody>
      </p:sp>
      <p:sp>
        <p:nvSpPr>
          <p:cNvPr id="171" name="Google Shape;171;p23"/>
          <p:cNvSpPr txBox="1"/>
          <p:nvPr/>
        </p:nvSpPr>
        <p:spPr>
          <a:xfrm>
            <a:off x="5379525" y="750750"/>
            <a:ext cx="178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Part II</a:t>
            </a:r>
            <a:endParaRPr b="1" sz="1600"/>
          </a:p>
        </p:txBody>
      </p:sp>
      <p:sp>
        <p:nvSpPr>
          <p:cNvPr id="172" name="Google Shape;172;p23"/>
          <p:cNvSpPr/>
          <p:nvPr/>
        </p:nvSpPr>
        <p:spPr>
          <a:xfrm>
            <a:off x="1991625" y="3239338"/>
            <a:ext cx="1703400" cy="51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UCSC hub</a:t>
            </a:r>
            <a:endParaRPr/>
          </a:p>
        </p:txBody>
      </p:sp>
      <p:sp>
        <p:nvSpPr>
          <p:cNvPr id="173" name="Google Shape;173;p23"/>
          <p:cNvSpPr/>
          <p:nvPr/>
        </p:nvSpPr>
        <p:spPr>
          <a:xfrm>
            <a:off x="3555188" y="1125675"/>
            <a:ext cx="22521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Masked curated genome</a:t>
            </a:r>
            <a:endParaRPr/>
          </a:p>
        </p:txBody>
      </p:sp>
      <p:sp>
        <p:nvSpPr>
          <p:cNvPr id="174" name="Google Shape;174;p23"/>
          <p:cNvSpPr/>
          <p:nvPr/>
        </p:nvSpPr>
        <p:spPr>
          <a:xfrm>
            <a:off x="5874575" y="1125675"/>
            <a:ext cx="17034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RNA-seq</a:t>
            </a:r>
            <a:endParaRPr/>
          </a:p>
        </p:txBody>
      </p:sp>
      <p:sp>
        <p:nvSpPr>
          <p:cNvPr id="175" name="Google Shape;175;p23"/>
          <p:cNvSpPr/>
          <p:nvPr/>
        </p:nvSpPr>
        <p:spPr>
          <a:xfrm>
            <a:off x="6763675" y="2806425"/>
            <a:ext cx="15375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proteins.faa</a:t>
            </a:r>
            <a:endParaRPr/>
          </a:p>
        </p:txBody>
      </p:sp>
      <p:pic>
        <p:nvPicPr>
          <p:cNvPr id="176" name="Google Shape;176;p23"/>
          <p:cNvPicPr preferRelativeResize="0"/>
          <p:nvPr/>
        </p:nvPicPr>
        <p:blipFill rotWithShape="1">
          <a:blip r:embed="rId3">
            <a:alphaModFix/>
          </a:blip>
          <a:srcRect b="0" l="2164" r="5319" t="4707"/>
          <a:stretch/>
        </p:blipFill>
        <p:spPr>
          <a:xfrm>
            <a:off x="2204625" y="3868475"/>
            <a:ext cx="1145701" cy="971088"/>
          </a:xfrm>
          <a:prstGeom prst="rect">
            <a:avLst/>
          </a:prstGeom>
          <a:noFill/>
          <a:ln cap="flat" cmpd="sng" w="9525">
            <a:solidFill>
              <a:schemeClr val="dk2"/>
            </a:solidFill>
            <a:prstDash val="solid"/>
            <a:round/>
            <a:headEnd len="sm" w="sm" type="none"/>
            <a:tailEnd len="sm" w="sm" type="none"/>
          </a:ln>
        </p:spPr>
      </p:pic>
      <p:sp>
        <p:nvSpPr>
          <p:cNvPr id="177" name="Google Shape;177;p23"/>
          <p:cNvSpPr txBox="1"/>
          <p:nvPr/>
        </p:nvSpPr>
        <p:spPr>
          <a:xfrm>
            <a:off x="6610350" y="1476300"/>
            <a:ext cx="225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Gene model predictors trained on RNA-seq from the same organism.</a:t>
            </a:r>
            <a:endParaRPr/>
          </a:p>
        </p:txBody>
      </p:sp>
      <p:sp>
        <p:nvSpPr>
          <p:cNvPr id="178" name="Google Shape;178;p23"/>
          <p:cNvSpPr txBox="1"/>
          <p:nvPr/>
        </p:nvSpPr>
        <p:spPr>
          <a:xfrm>
            <a:off x="211200" y="3246675"/>
            <a:ext cx="1641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Annotation evidence is loaded into the UCSC genome browser</a:t>
            </a:r>
            <a:endParaRPr/>
          </a:p>
        </p:txBody>
      </p:sp>
      <p:sp>
        <p:nvSpPr>
          <p:cNvPr id="179" name="Google Shape;179;p23"/>
          <p:cNvSpPr/>
          <p:nvPr/>
        </p:nvSpPr>
        <p:spPr>
          <a:xfrm>
            <a:off x="4164325" y="3246675"/>
            <a:ext cx="2445900" cy="63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Summary stats and </a:t>
            </a:r>
            <a:r>
              <a:rPr lang="en-GB">
                <a:solidFill>
                  <a:schemeClr val="dk1"/>
                </a:solidFill>
              </a:rPr>
              <a:t>BUSCO</a:t>
            </a:r>
            <a:endParaRPr/>
          </a:p>
        </p:txBody>
      </p:sp>
      <p:pic>
        <p:nvPicPr>
          <p:cNvPr id="180" name="Google Shape;180;p23"/>
          <p:cNvPicPr preferRelativeResize="0"/>
          <p:nvPr/>
        </p:nvPicPr>
        <p:blipFill>
          <a:blip r:embed="rId4">
            <a:alphaModFix/>
          </a:blip>
          <a:stretch>
            <a:fillRect/>
          </a:stretch>
        </p:blipFill>
        <p:spPr>
          <a:xfrm>
            <a:off x="5333500" y="3960775"/>
            <a:ext cx="1001389" cy="772099"/>
          </a:xfrm>
          <a:prstGeom prst="rect">
            <a:avLst/>
          </a:prstGeom>
          <a:noFill/>
          <a:ln cap="flat" cmpd="sng" w="9525">
            <a:solidFill>
              <a:srgbClr val="595959"/>
            </a:solidFill>
            <a:prstDash val="solid"/>
            <a:round/>
            <a:headEnd len="sm" w="sm" type="none"/>
            <a:tailEnd len="sm" w="sm" type="none"/>
          </a:ln>
        </p:spPr>
      </p:pic>
      <p:pic>
        <p:nvPicPr>
          <p:cNvPr id="181" name="Google Shape;181;p23"/>
          <p:cNvPicPr preferRelativeResize="0"/>
          <p:nvPr/>
        </p:nvPicPr>
        <p:blipFill rotWithShape="1">
          <a:blip r:embed="rId5">
            <a:alphaModFix/>
          </a:blip>
          <a:srcRect b="0" l="0" r="43636" t="49515"/>
          <a:stretch/>
        </p:blipFill>
        <p:spPr>
          <a:xfrm>
            <a:off x="4378725" y="3928387"/>
            <a:ext cx="856224" cy="772089"/>
          </a:xfrm>
          <a:prstGeom prst="rect">
            <a:avLst/>
          </a:prstGeom>
          <a:noFill/>
          <a:ln cap="flat" cmpd="sng" w="9525">
            <a:solidFill>
              <a:srgbClr val="595959"/>
            </a:solidFill>
            <a:prstDash val="solid"/>
            <a:round/>
            <a:headEnd len="sm" w="sm" type="none"/>
            <a:tailEnd len="sm" w="sm" type="none"/>
          </a:ln>
        </p:spPr>
      </p:pic>
      <p:sp>
        <p:nvSpPr>
          <p:cNvPr id="182" name="Google Shape;182;p23"/>
          <p:cNvSpPr txBox="1"/>
          <p:nvPr/>
        </p:nvSpPr>
        <p:spPr>
          <a:xfrm>
            <a:off x="6828175" y="3273250"/>
            <a:ext cx="193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summary stats generated from gff/gtf output.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BUSCO run on coding fasta files</a:t>
            </a:r>
            <a:endParaRPr/>
          </a:p>
        </p:txBody>
      </p:sp>
      <p:sp>
        <p:nvSpPr>
          <p:cNvPr id="183" name="Google Shape;183;p23"/>
          <p:cNvSpPr/>
          <p:nvPr/>
        </p:nvSpPr>
        <p:spPr>
          <a:xfrm>
            <a:off x="801375" y="13405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Repeat Modeller</a:t>
            </a:r>
            <a:endParaRPr/>
          </a:p>
        </p:txBody>
      </p:sp>
      <p:sp>
        <p:nvSpPr>
          <p:cNvPr id="184" name="Google Shape;184;p23"/>
          <p:cNvSpPr/>
          <p:nvPr/>
        </p:nvSpPr>
        <p:spPr>
          <a:xfrm>
            <a:off x="572775" y="2571563"/>
            <a:ext cx="22521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Masked curated genome</a:t>
            </a:r>
            <a:endParaRPr/>
          </a:p>
        </p:txBody>
      </p:sp>
      <p:sp>
        <p:nvSpPr>
          <p:cNvPr id="185" name="Google Shape;185;p23"/>
          <p:cNvSpPr/>
          <p:nvPr/>
        </p:nvSpPr>
        <p:spPr>
          <a:xfrm>
            <a:off x="801375" y="719213"/>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Curated genome</a:t>
            </a:r>
            <a:endParaRPr/>
          </a:p>
        </p:txBody>
      </p:sp>
      <p:sp>
        <p:nvSpPr>
          <p:cNvPr id="186" name="Google Shape;186;p23"/>
          <p:cNvSpPr/>
          <p:nvPr/>
        </p:nvSpPr>
        <p:spPr>
          <a:xfrm>
            <a:off x="801375" y="19501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Repeat Masker</a:t>
            </a:r>
            <a:endParaRPr/>
          </a:p>
        </p:txBody>
      </p:sp>
      <p:sp>
        <p:nvSpPr>
          <p:cNvPr id="187" name="Google Shape;187;p23"/>
          <p:cNvSpPr txBox="1"/>
          <p:nvPr/>
        </p:nvSpPr>
        <p:spPr>
          <a:xfrm>
            <a:off x="1041975" y="239450"/>
            <a:ext cx="178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Part I</a:t>
            </a:r>
            <a:endParaRPr b="1" sz="1600"/>
          </a:p>
        </p:txBody>
      </p:sp>
      <p:pic>
        <p:nvPicPr>
          <p:cNvPr id="188" name="Google Shape;188;p23"/>
          <p:cNvPicPr preferRelativeResize="0"/>
          <p:nvPr/>
        </p:nvPicPr>
        <p:blipFill>
          <a:blip r:embed="rId6">
            <a:alphaModFix/>
          </a:blip>
          <a:stretch>
            <a:fillRect/>
          </a:stretch>
        </p:blipFill>
        <p:spPr>
          <a:xfrm>
            <a:off x="7645250" y="96500"/>
            <a:ext cx="1376287" cy="119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idx="1" type="body"/>
          </p:nvPr>
        </p:nvSpPr>
        <p:spPr>
          <a:xfrm>
            <a:off x="5568750" y="1084475"/>
            <a:ext cx="3434100" cy="2151900"/>
          </a:xfrm>
          <a:prstGeom prst="rect">
            <a:avLst/>
          </a:prstGeom>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GB" sz="1500">
                <a:solidFill>
                  <a:schemeClr val="dk1"/>
                </a:solidFill>
              </a:rPr>
              <a:t>How do we do it?</a:t>
            </a:r>
            <a:endParaRPr b="1" sz="1500">
              <a:solidFill>
                <a:schemeClr val="dk1"/>
              </a:solidFill>
            </a:endParaRPr>
          </a:p>
          <a:p>
            <a:pPr indent="0" lvl="0" marL="0" rtl="0" algn="l">
              <a:lnSpc>
                <a:spcPct val="95000"/>
              </a:lnSpc>
              <a:spcBef>
                <a:spcPts val="1200"/>
              </a:spcBef>
              <a:spcAft>
                <a:spcPts val="0"/>
              </a:spcAft>
              <a:buNone/>
            </a:pPr>
            <a:r>
              <a:rPr lang="en-GB" sz="1500">
                <a:solidFill>
                  <a:schemeClr val="dk1"/>
                </a:solidFill>
              </a:rPr>
              <a:t>RepeatModeler</a:t>
            </a:r>
            <a:r>
              <a:rPr lang="en-GB" sz="1500">
                <a:solidFill>
                  <a:schemeClr val="dk1"/>
                </a:solidFill>
              </a:rPr>
              <a:t> generates a repeat library, classifies them and </a:t>
            </a:r>
            <a:endParaRPr sz="1500">
              <a:solidFill>
                <a:schemeClr val="dk1"/>
              </a:solidFill>
            </a:endParaRPr>
          </a:p>
          <a:p>
            <a:pPr indent="0" lvl="0" marL="0" rtl="0" algn="l">
              <a:lnSpc>
                <a:spcPct val="95000"/>
              </a:lnSpc>
              <a:spcBef>
                <a:spcPts val="1200"/>
              </a:spcBef>
              <a:spcAft>
                <a:spcPts val="1200"/>
              </a:spcAft>
              <a:buNone/>
            </a:pPr>
            <a:r>
              <a:rPr lang="en-GB" sz="1500">
                <a:solidFill>
                  <a:schemeClr val="dk1"/>
                </a:solidFill>
              </a:rPr>
              <a:t>RepeatMasker finds these repeats and soft-masks them. (lower case) </a:t>
            </a:r>
            <a:endParaRPr sz="1500">
              <a:solidFill>
                <a:schemeClr val="dk1"/>
              </a:solidFill>
            </a:endParaRPr>
          </a:p>
        </p:txBody>
      </p:sp>
      <p:sp>
        <p:nvSpPr>
          <p:cNvPr id="194" name="Google Shape;194;p24"/>
          <p:cNvSpPr/>
          <p:nvPr/>
        </p:nvSpPr>
        <p:spPr>
          <a:xfrm>
            <a:off x="3163575" y="17215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RepeatModeler</a:t>
            </a:r>
            <a:endParaRPr/>
          </a:p>
        </p:txBody>
      </p:sp>
      <p:sp>
        <p:nvSpPr>
          <p:cNvPr id="195" name="Google Shape;195;p24"/>
          <p:cNvSpPr/>
          <p:nvPr/>
        </p:nvSpPr>
        <p:spPr>
          <a:xfrm>
            <a:off x="2934975" y="2952563"/>
            <a:ext cx="22521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Masked curated genome</a:t>
            </a:r>
            <a:endParaRPr/>
          </a:p>
        </p:txBody>
      </p:sp>
      <p:sp>
        <p:nvSpPr>
          <p:cNvPr id="196" name="Google Shape;196;p24"/>
          <p:cNvSpPr/>
          <p:nvPr/>
        </p:nvSpPr>
        <p:spPr>
          <a:xfrm>
            <a:off x="3163575" y="1100213"/>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Curated genome</a:t>
            </a:r>
            <a:endParaRPr/>
          </a:p>
        </p:txBody>
      </p:sp>
      <p:sp>
        <p:nvSpPr>
          <p:cNvPr id="197" name="Google Shape;197;p24"/>
          <p:cNvSpPr txBox="1"/>
          <p:nvPr/>
        </p:nvSpPr>
        <p:spPr>
          <a:xfrm>
            <a:off x="199250" y="188600"/>
            <a:ext cx="59592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AutoNum type="arabicPeriod"/>
            </a:pPr>
            <a:r>
              <a:rPr lang="en-GB" sz="1800">
                <a:solidFill>
                  <a:schemeClr val="dk2"/>
                </a:solidFill>
              </a:rPr>
              <a:t>Generate a repeat library and soft-mask the genome.</a:t>
            </a:r>
            <a:endParaRPr/>
          </a:p>
        </p:txBody>
      </p:sp>
      <p:sp>
        <p:nvSpPr>
          <p:cNvPr id="198" name="Google Shape;198;p24"/>
          <p:cNvSpPr txBox="1"/>
          <p:nvPr/>
        </p:nvSpPr>
        <p:spPr>
          <a:xfrm>
            <a:off x="1755825" y="3514400"/>
            <a:ext cx="46104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To note:</a:t>
            </a:r>
            <a:endParaRPr b="1">
              <a:solidFill>
                <a:schemeClr val="dk1"/>
              </a:solidFill>
            </a:endParaRPr>
          </a:p>
          <a:p>
            <a:pPr indent="-314325" lvl="0" marL="457200" rtl="0" algn="l">
              <a:spcBef>
                <a:spcPts val="0"/>
              </a:spcBef>
              <a:spcAft>
                <a:spcPts val="0"/>
              </a:spcAft>
              <a:buClr>
                <a:srgbClr val="2A2A2A"/>
              </a:buClr>
              <a:buSzPts val="1350"/>
              <a:buChar char="●"/>
            </a:pPr>
            <a:r>
              <a:rPr lang="en-GB" sz="1350">
                <a:solidFill>
                  <a:srgbClr val="2A2A2A"/>
                </a:solidFill>
                <a:highlight>
                  <a:srgbClr val="FFFFFF"/>
                </a:highlight>
              </a:rPr>
              <a:t>Long tandem repeats (LTRs) are often associated with protein-coding regions.</a:t>
            </a:r>
            <a:endParaRPr b="1">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Repeat masking may mask over these repeats which could decrease gene prediction sensitivity.</a:t>
            </a:r>
            <a:endParaRPr>
              <a:solidFill>
                <a:schemeClr val="dk1"/>
              </a:solidFill>
            </a:endParaRPr>
          </a:p>
          <a:p>
            <a:pPr indent="0" lvl="0" marL="0" rtl="0" algn="l">
              <a:spcBef>
                <a:spcPts val="0"/>
              </a:spcBef>
              <a:spcAft>
                <a:spcPts val="0"/>
              </a:spcAft>
              <a:buNone/>
            </a:pPr>
            <a:r>
              <a:t/>
            </a:r>
            <a:endParaRPr/>
          </a:p>
        </p:txBody>
      </p:sp>
      <p:sp>
        <p:nvSpPr>
          <p:cNvPr id="199" name="Google Shape;199;p24"/>
          <p:cNvSpPr txBox="1"/>
          <p:nvPr/>
        </p:nvSpPr>
        <p:spPr>
          <a:xfrm>
            <a:off x="260175" y="1463550"/>
            <a:ext cx="2674800" cy="1800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GB" sz="1500">
                <a:solidFill>
                  <a:schemeClr val="dk1"/>
                </a:solidFill>
              </a:rPr>
              <a:t>Why mask the genome?</a:t>
            </a:r>
            <a:endParaRPr b="1" sz="1500">
              <a:solidFill>
                <a:schemeClr val="dk1"/>
              </a:solidFill>
            </a:endParaRPr>
          </a:p>
          <a:p>
            <a:pPr indent="0" lvl="0" marL="0" rtl="0" algn="l">
              <a:lnSpc>
                <a:spcPct val="95000"/>
              </a:lnSpc>
              <a:spcBef>
                <a:spcPts val="0"/>
              </a:spcBef>
              <a:spcAft>
                <a:spcPts val="0"/>
              </a:spcAft>
              <a:buNone/>
            </a:pPr>
            <a:r>
              <a:t/>
            </a:r>
            <a:endParaRPr sz="1500">
              <a:solidFill>
                <a:schemeClr val="dk1"/>
              </a:solidFill>
            </a:endParaRPr>
          </a:p>
          <a:p>
            <a:pPr indent="0" lvl="0" marL="0" rtl="0" algn="l">
              <a:lnSpc>
                <a:spcPct val="95000"/>
              </a:lnSpc>
              <a:spcBef>
                <a:spcPts val="0"/>
              </a:spcBef>
              <a:spcAft>
                <a:spcPts val="0"/>
              </a:spcAft>
              <a:buNone/>
            </a:pPr>
            <a:r>
              <a:rPr lang="en-GB" sz="1500">
                <a:solidFill>
                  <a:schemeClr val="dk1"/>
                </a:solidFill>
              </a:rPr>
              <a:t>Gene predictions are difficult</a:t>
            </a:r>
            <a:r>
              <a:rPr lang="en-GB" sz="1500">
                <a:solidFill>
                  <a:schemeClr val="dk1"/>
                </a:solidFill>
              </a:rPr>
              <a:t> in GC-rich long tandem repeats.</a:t>
            </a:r>
            <a:endParaRPr sz="1500">
              <a:solidFill>
                <a:schemeClr val="dk1"/>
              </a:solidFill>
            </a:endParaRPr>
          </a:p>
          <a:p>
            <a:pPr indent="0" lvl="0" marL="0" rtl="0" algn="l">
              <a:lnSpc>
                <a:spcPct val="95000"/>
              </a:lnSpc>
              <a:spcBef>
                <a:spcPts val="0"/>
              </a:spcBef>
              <a:spcAft>
                <a:spcPts val="0"/>
              </a:spcAft>
              <a:buNone/>
            </a:pPr>
            <a:r>
              <a:t/>
            </a:r>
            <a:endParaRPr sz="1500">
              <a:solidFill>
                <a:schemeClr val="dk1"/>
              </a:solidFill>
            </a:endParaRPr>
          </a:p>
          <a:p>
            <a:pPr indent="0" lvl="0" marL="0" rtl="0" algn="l">
              <a:lnSpc>
                <a:spcPct val="95000"/>
              </a:lnSpc>
              <a:spcBef>
                <a:spcPts val="0"/>
              </a:spcBef>
              <a:spcAft>
                <a:spcPts val="0"/>
              </a:spcAft>
              <a:buNone/>
            </a:pPr>
            <a:r>
              <a:t/>
            </a:r>
            <a:endParaRPr sz="1500">
              <a:solidFill>
                <a:schemeClr val="dk1"/>
              </a:solidFill>
            </a:endParaRPr>
          </a:p>
        </p:txBody>
      </p:sp>
      <p:sp>
        <p:nvSpPr>
          <p:cNvPr id="200" name="Google Shape;200;p24"/>
          <p:cNvSpPr/>
          <p:nvPr/>
        </p:nvSpPr>
        <p:spPr>
          <a:xfrm>
            <a:off x="3163575" y="23311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r>
              <a:rPr lang="en-GB"/>
              <a:t>RepeatMasker</a:t>
            </a:r>
            <a:endParaRPr/>
          </a:p>
        </p:txBody>
      </p:sp>
      <p:pic>
        <p:nvPicPr>
          <p:cNvPr id="201" name="Google Shape;201;p24"/>
          <p:cNvPicPr preferRelativeResize="0"/>
          <p:nvPr/>
        </p:nvPicPr>
        <p:blipFill>
          <a:blip r:embed="rId3">
            <a:alphaModFix/>
          </a:blip>
          <a:stretch>
            <a:fillRect/>
          </a:stretch>
        </p:blipFill>
        <p:spPr>
          <a:xfrm>
            <a:off x="7645250" y="96500"/>
            <a:ext cx="1376287" cy="119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File:Gene structure eukaryote 2 annotated.svg" id="206" name="Google Shape;206;p25"/>
          <p:cNvPicPr preferRelativeResize="0"/>
          <p:nvPr/>
        </p:nvPicPr>
        <p:blipFill>
          <a:blip r:embed="rId3">
            <a:alphaModFix/>
          </a:blip>
          <a:stretch>
            <a:fillRect/>
          </a:stretch>
        </p:blipFill>
        <p:spPr>
          <a:xfrm>
            <a:off x="2126350" y="1154062"/>
            <a:ext cx="4646024" cy="2497250"/>
          </a:xfrm>
          <a:prstGeom prst="rect">
            <a:avLst/>
          </a:prstGeom>
          <a:noFill/>
          <a:ln>
            <a:noFill/>
          </a:ln>
        </p:spPr>
      </p:pic>
      <p:sp>
        <p:nvSpPr>
          <p:cNvPr id="207" name="Google Shape;207;p25"/>
          <p:cNvSpPr txBox="1"/>
          <p:nvPr>
            <p:ph type="title"/>
          </p:nvPr>
        </p:nvSpPr>
        <p:spPr>
          <a:xfrm>
            <a:off x="159300" y="2155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1800">
                <a:solidFill>
                  <a:schemeClr val="dk2"/>
                </a:solidFill>
              </a:rPr>
              <a:t>2. Map RNA-seq to the genome.</a:t>
            </a:r>
            <a:endParaRPr/>
          </a:p>
        </p:txBody>
      </p:sp>
      <p:sp>
        <p:nvSpPr>
          <p:cNvPr id="208" name="Google Shape;208;p25"/>
          <p:cNvSpPr txBox="1"/>
          <p:nvPr/>
        </p:nvSpPr>
        <p:spPr>
          <a:xfrm>
            <a:off x="152575" y="1645800"/>
            <a:ext cx="1959900" cy="123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dk1"/>
                </a:solidFill>
              </a:rPr>
              <a:t>RNA-seq are short fragments of  mature mRNA (no introns).</a:t>
            </a:r>
            <a:endParaRPr>
              <a:solidFill>
                <a:schemeClr val="dk1"/>
              </a:solidFill>
            </a:endParaRPr>
          </a:p>
          <a:p>
            <a:pPr indent="0" lvl="0" marL="0" rtl="0" algn="l">
              <a:lnSpc>
                <a:spcPct val="115000"/>
              </a:lnSpc>
              <a:spcBef>
                <a:spcPts val="1200"/>
              </a:spcBef>
              <a:spcAft>
                <a:spcPts val="1200"/>
              </a:spcAft>
              <a:buNone/>
            </a:pPr>
            <a:r>
              <a:t/>
            </a:r>
            <a:endParaRPr sz="1000">
              <a:solidFill>
                <a:schemeClr val="dk1"/>
              </a:solidFill>
            </a:endParaRPr>
          </a:p>
        </p:txBody>
      </p:sp>
      <p:sp>
        <p:nvSpPr>
          <p:cNvPr id="209" name="Google Shape;209;p25"/>
          <p:cNvSpPr txBox="1"/>
          <p:nvPr/>
        </p:nvSpPr>
        <p:spPr>
          <a:xfrm>
            <a:off x="7003400" y="1346025"/>
            <a:ext cx="1896600" cy="286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chemeClr val="dk1"/>
                </a:solidFill>
              </a:rPr>
              <a:t>How is RNA-seq mapped to genome?</a:t>
            </a:r>
            <a:endParaRPr sz="1500">
              <a:solidFill>
                <a:schemeClr val="dk1"/>
              </a:solidFill>
            </a:endParaRPr>
          </a:p>
          <a:p>
            <a:pPr indent="-323850" lvl="0" marL="457200" rtl="0" algn="l">
              <a:lnSpc>
                <a:spcPct val="115000"/>
              </a:lnSpc>
              <a:spcBef>
                <a:spcPts val="1200"/>
              </a:spcBef>
              <a:spcAft>
                <a:spcPts val="0"/>
              </a:spcAft>
              <a:buClr>
                <a:schemeClr val="dk1"/>
              </a:buClr>
              <a:buSzPts val="1500"/>
              <a:buFont typeface="Helvetica Neue"/>
              <a:buAutoNum type="arabicPeriod"/>
            </a:pPr>
            <a:r>
              <a:rPr lang="en-GB" sz="1500">
                <a:solidFill>
                  <a:schemeClr val="dk1"/>
                </a:solidFill>
                <a:latin typeface="Helvetica Neue"/>
                <a:ea typeface="Helvetica Neue"/>
                <a:cs typeface="Helvetica Neue"/>
                <a:sym typeface="Helvetica Neue"/>
              </a:rPr>
              <a:t>Create a genome index</a:t>
            </a:r>
            <a:endParaRPr sz="15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Clr>
                <a:schemeClr val="dk1"/>
              </a:buClr>
              <a:buSzPts val="1500"/>
              <a:buFont typeface="Helvetica Neue"/>
              <a:buAutoNum type="arabicPeriod"/>
            </a:pPr>
            <a:r>
              <a:rPr lang="en-GB" sz="1500">
                <a:solidFill>
                  <a:schemeClr val="dk1"/>
                </a:solidFill>
                <a:latin typeface="Helvetica Neue"/>
                <a:ea typeface="Helvetica Neue"/>
                <a:cs typeface="Helvetica Neue"/>
                <a:sym typeface="Helvetica Neue"/>
              </a:rPr>
              <a:t>Map reads to the genome using STAR.</a:t>
            </a:r>
            <a:endParaRPr sz="1500">
              <a:solidFill>
                <a:schemeClr val="dk1"/>
              </a:solidFill>
              <a:latin typeface="Helvetica Neue"/>
              <a:ea typeface="Helvetica Neue"/>
              <a:cs typeface="Helvetica Neue"/>
              <a:sym typeface="Helvetica Neue"/>
            </a:endParaRPr>
          </a:p>
          <a:p>
            <a:pPr indent="0" lvl="0" marL="0" rtl="0" algn="l">
              <a:lnSpc>
                <a:spcPct val="115000"/>
              </a:lnSpc>
              <a:spcBef>
                <a:spcPts val="1300"/>
              </a:spcBef>
              <a:spcAft>
                <a:spcPts val="1200"/>
              </a:spcAft>
              <a:buNone/>
            </a:pPr>
            <a:r>
              <a:t/>
            </a:r>
            <a:endParaRPr sz="1500">
              <a:solidFill>
                <a:schemeClr val="dk1"/>
              </a:solidFill>
            </a:endParaRPr>
          </a:p>
        </p:txBody>
      </p:sp>
      <p:cxnSp>
        <p:nvCxnSpPr>
          <p:cNvPr id="210" name="Google Shape;210;p25"/>
          <p:cNvCxnSpPr/>
          <p:nvPr/>
        </p:nvCxnSpPr>
        <p:spPr>
          <a:xfrm rot="10800000">
            <a:off x="6689575" y="2113600"/>
            <a:ext cx="82800" cy="1751100"/>
          </a:xfrm>
          <a:prstGeom prst="straightConnector1">
            <a:avLst/>
          </a:prstGeom>
          <a:noFill/>
          <a:ln cap="flat" cmpd="sng" w="38100">
            <a:solidFill>
              <a:schemeClr val="dk2"/>
            </a:solidFill>
            <a:prstDash val="solid"/>
            <a:round/>
            <a:headEnd len="med" w="med" type="none"/>
            <a:tailEnd len="med" w="med" type="triangle"/>
          </a:ln>
        </p:spPr>
      </p:cxnSp>
      <p:sp>
        <p:nvSpPr>
          <p:cNvPr id="211" name="Google Shape;211;p25"/>
          <p:cNvSpPr txBox="1"/>
          <p:nvPr/>
        </p:nvSpPr>
        <p:spPr>
          <a:xfrm>
            <a:off x="6409650" y="3864700"/>
            <a:ext cx="1501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accent5"/>
                </a:solidFill>
              </a:rPr>
              <a:t>Think backwards!</a:t>
            </a:r>
            <a:endParaRPr sz="1700">
              <a:solidFill>
                <a:schemeClr val="accent5"/>
              </a:solidFill>
            </a:endParaRPr>
          </a:p>
        </p:txBody>
      </p:sp>
      <p:sp>
        <p:nvSpPr>
          <p:cNvPr id="212" name="Google Shape;212;p25"/>
          <p:cNvSpPr txBox="1"/>
          <p:nvPr/>
        </p:nvSpPr>
        <p:spPr>
          <a:xfrm>
            <a:off x="1789825" y="3739325"/>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a:solidFill>
                  <a:schemeClr val="dk1"/>
                </a:solidFill>
              </a:rPr>
              <a:t>By aligning cDNA back to the genome, intron boundaries can be estimated.</a:t>
            </a:r>
            <a:endParaRPr sz="1000">
              <a:solidFill>
                <a:schemeClr val="dk1"/>
              </a:solidFill>
            </a:endParaRPr>
          </a:p>
        </p:txBody>
      </p:sp>
      <p:pic>
        <p:nvPicPr>
          <p:cNvPr id="213" name="Google Shape;213;p25"/>
          <p:cNvPicPr preferRelativeResize="0"/>
          <p:nvPr/>
        </p:nvPicPr>
        <p:blipFill>
          <a:blip r:embed="rId4">
            <a:alphaModFix/>
          </a:blip>
          <a:stretch>
            <a:fillRect/>
          </a:stretch>
        </p:blipFill>
        <p:spPr>
          <a:xfrm>
            <a:off x="7645250" y="96500"/>
            <a:ext cx="1376287" cy="1195425"/>
          </a:xfrm>
          <a:prstGeom prst="rect">
            <a:avLst/>
          </a:prstGeom>
          <a:noFill/>
          <a:ln>
            <a:noFill/>
          </a:ln>
        </p:spPr>
      </p:pic>
      <p:sp>
        <p:nvSpPr>
          <p:cNvPr id="214" name="Google Shape;214;p25"/>
          <p:cNvSpPr txBox="1"/>
          <p:nvPr/>
        </p:nvSpPr>
        <p:spPr>
          <a:xfrm>
            <a:off x="475225" y="3607150"/>
            <a:ext cx="131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5"/>
                </a:solidFill>
              </a:rPr>
              <a:t>Why map RNA-seq?</a:t>
            </a:r>
            <a:endParaRPr>
              <a:solidFill>
                <a:schemeClr val="accent5"/>
              </a:solidFill>
            </a:endParaRPr>
          </a:p>
          <a:p>
            <a:pPr indent="0" lvl="0" marL="0" rtl="0" algn="l">
              <a:spcBef>
                <a:spcPts val="0"/>
              </a:spcBef>
              <a:spcAft>
                <a:spcPts val="0"/>
              </a:spcAft>
              <a:buNone/>
            </a:pPr>
            <a:r>
              <a:rPr lang="en-GB">
                <a:solidFill>
                  <a:schemeClr val="accent5"/>
                </a:solidFill>
              </a:rPr>
              <a:t>(Lomsadze </a:t>
            </a:r>
            <a:r>
              <a:rPr i="1" lang="en-GB">
                <a:solidFill>
                  <a:schemeClr val="accent5"/>
                </a:solidFill>
              </a:rPr>
              <a:t>et al.,</a:t>
            </a:r>
            <a:r>
              <a:rPr lang="en-GB">
                <a:solidFill>
                  <a:schemeClr val="accent5"/>
                </a:solidFill>
              </a:rPr>
              <a:t> 2014)</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800">
                <a:solidFill>
                  <a:schemeClr val="dk2"/>
                </a:solidFill>
              </a:rPr>
              <a:t>3. </a:t>
            </a:r>
            <a:r>
              <a:rPr lang="en-GB" sz="1800">
                <a:solidFill>
                  <a:schemeClr val="dk2"/>
                </a:solidFill>
              </a:rPr>
              <a:t>Train gene model predictors and generate annotations.</a:t>
            </a:r>
            <a:endParaRPr sz="1800"/>
          </a:p>
        </p:txBody>
      </p:sp>
      <p:sp>
        <p:nvSpPr>
          <p:cNvPr id="220" name="Google Shape;220;p26"/>
          <p:cNvSpPr txBox="1"/>
          <p:nvPr>
            <p:ph idx="1" type="body"/>
          </p:nvPr>
        </p:nvSpPr>
        <p:spPr>
          <a:xfrm>
            <a:off x="429800" y="1169400"/>
            <a:ext cx="2695500" cy="1554000"/>
          </a:xfrm>
          <a:prstGeom prst="rect">
            <a:avLst/>
          </a:prstGeom>
        </p:spPr>
        <p:txBody>
          <a:bodyPr anchorCtr="0" anchor="t" bIns="91425" lIns="91425" spcFirstLastPara="1" rIns="91425" wrap="square" tIns="91425">
            <a:normAutofit fontScale="62500" lnSpcReduction="10000"/>
          </a:bodyPr>
          <a:lstStyle/>
          <a:p>
            <a:pPr indent="0" lvl="0" marL="0" rtl="0" algn="l">
              <a:lnSpc>
                <a:spcPct val="100000"/>
              </a:lnSpc>
              <a:spcBef>
                <a:spcPts val="0"/>
              </a:spcBef>
              <a:spcAft>
                <a:spcPts val="0"/>
              </a:spcAft>
              <a:buNone/>
            </a:pPr>
            <a:r>
              <a:rPr b="1" lang="en-GB" sz="1900">
                <a:solidFill>
                  <a:schemeClr val="dk1"/>
                </a:solidFill>
              </a:rPr>
              <a:t>Why train gene model predictors?</a:t>
            </a:r>
            <a:endParaRPr b="1" sz="19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296068" lvl="0" marL="457200" rtl="0" algn="l">
              <a:lnSpc>
                <a:spcPct val="100000"/>
              </a:lnSpc>
              <a:spcBef>
                <a:spcPts val="0"/>
              </a:spcBef>
              <a:spcAft>
                <a:spcPts val="0"/>
              </a:spcAft>
              <a:buClr>
                <a:schemeClr val="dk1"/>
              </a:buClr>
              <a:buSzPct val="100000"/>
              <a:buChar char="●"/>
            </a:pPr>
            <a:r>
              <a:rPr lang="en-GB" sz="1700">
                <a:solidFill>
                  <a:schemeClr val="dk1"/>
                </a:solidFill>
              </a:rPr>
              <a:t>To find parameters for gene prediction.</a:t>
            </a:r>
            <a:endParaRPr sz="1700">
              <a:solidFill>
                <a:schemeClr val="dk1"/>
              </a:solidFill>
            </a:endParaRPr>
          </a:p>
          <a:p>
            <a:pPr indent="-296068" lvl="0" marL="457200" rtl="0" algn="l">
              <a:lnSpc>
                <a:spcPct val="100000"/>
              </a:lnSpc>
              <a:spcBef>
                <a:spcPts val="0"/>
              </a:spcBef>
              <a:spcAft>
                <a:spcPts val="0"/>
              </a:spcAft>
              <a:buClr>
                <a:schemeClr val="dk1"/>
              </a:buClr>
              <a:buSzPct val="100000"/>
              <a:buChar char="●"/>
            </a:pPr>
            <a:r>
              <a:rPr lang="en-GB" sz="1700">
                <a:solidFill>
                  <a:schemeClr val="dk1"/>
                </a:solidFill>
              </a:rPr>
              <a:t>Genes that aren’t transcribed, or lowly expressed could be missing from RNA-seq data, some genes will need to be annotated</a:t>
            </a:r>
            <a:r>
              <a:rPr i="1" lang="en-GB" sz="1700">
                <a:solidFill>
                  <a:schemeClr val="dk1"/>
                </a:solidFill>
              </a:rPr>
              <a:t> ab initio.</a:t>
            </a:r>
            <a:endParaRPr sz="1700">
              <a:solidFill>
                <a:schemeClr val="dk1"/>
              </a:solidFill>
            </a:endParaRPr>
          </a:p>
          <a:p>
            <a:pPr indent="0" lvl="0" marL="0" rtl="0" algn="l">
              <a:spcBef>
                <a:spcPts val="0"/>
              </a:spcBef>
              <a:spcAft>
                <a:spcPts val="1200"/>
              </a:spcAft>
              <a:buNone/>
            </a:pPr>
            <a:r>
              <a:t/>
            </a:r>
            <a:endParaRPr>
              <a:solidFill>
                <a:schemeClr val="dk1"/>
              </a:solidFill>
            </a:endParaRPr>
          </a:p>
        </p:txBody>
      </p:sp>
      <p:sp>
        <p:nvSpPr>
          <p:cNvPr id="221" name="Google Shape;221;p26"/>
          <p:cNvSpPr txBox="1"/>
          <p:nvPr/>
        </p:nvSpPr>
        <p:spPr>
          <a:xfrm>
            <a:off x="5645100" y="1256550"/>
            <a:ext cx="3207000" cy="22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1"/>
                </a:solidFill>
              </a:rPr>
              <a:t>How?</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Braker2 uses A</a:t>
            </a:r>
            <a:r>
              <a:rPr lang="en-GB" sz="1200">
                <a:solidFill>
                  <a:schemeClr val="dk1"/>
                </a:solidFill>
              </a:rPr>
              <a:t>ugustus and GeneMark.</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highlight>
                  <a:schemeClr val="lt1"/>
                </a:highlight>
              </a:rPr>
              <a:t>Both use dynamic programming and a trained scoring system to predict coding regions. Which means a.) the results will not be 100% reproducible and b.) it needs training to come up with optimal parameters.</a:t>
            </a:r>
            <a:endParaRPr sz="1200">
              <a:solidFill>
                <a:schemeClr val="dk1"/>
              </a:solidFill>
            </a:endParaRPr>
          </a:p>
        </p:txBody>
      </p:sp>
      <p:sp>
        <p:nvSpPr>
          <p:cNvPr id="222" name="Google Shape;222;p26"/>
          <p:cNvSpPr txBox="1"/>
          <p:nvPr/>
        </p:nvSpPr>
        <p:spPr>
          <a:xfrm>
            <a:off x="2951800" y="3886950"/>
            <a:ext cx="29004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Why use the ‘no utrs’ option?  </a:t>
            </a:r>
            <a:r>
              <a:rPr lang="en-GB" sz="1200">
                <a:solidFill>
                  <a:schemeClr val="dk1"/>
                </a:solidFill>
              </a:rPr>
              <a:t>The prediction of UTRs is difficult! .... our strategy is to use aligned transcripts to build UTRs after CDS prediction using GUSHR.</a:t>
            </a:r>
            <a:endParaRPr/>
          </a:p>
        </p:txBody>
      </p:sp>
      <p:pic>
        <p:nvPicPr>
          <p:cNvPr id="223" name="Google Shape;223;p26"/>
          <p:cNvPicPr preferRelativeResize="0"/>
          <p:nvPr/>
        </p:nvPicPr>
        <p:blipFill>
          <a:blip r:embed="rId3">
            <a:alphaModFix/>
          </a:blip>
          <a:stretch>
            <a:fillRect/>
          </a:stretch>
        </p:blipFill>
        <p:spPr>
          <a:xfrm>
            <a:off x="7645250" y="96500"/>
            <a:ext cx="1376287" cy="1195425"/>
          </a:xfrm>
          <a:prstGeom prst="rect">
            <a:avLst/>
          </a:prstGeom>
          <a:noFill/>
          <a:ln>
            <a:noFill/>
          </a:ln>
        </p:spPr>
      </p:pic>
      <p:pic>
        <p:nvPicPr>
          <p:cNvPr id="224" name="Google Shape;224;p26"/>
          <p:cNvPicPr preferRelativeResize="0"/>
          <p:nvPr/>
        </p:nvPicPr>
        <p:blipFill>
          <a:blip r:embed="rId4">
            <a:alphaModFix/>
          </a:blip>
          <a:stretch>
            <a:fillRect/>
          </a:stretch>
        </p:blipFill>
        <p:spPr>
          <a:xfrm>
            <a:off x="3245364" y="1169412"/>
            <a:ext cx="2279675" cy="2735599"/>
          </a:xfrm>
          <a:prstGeom prst="rect">
            <a:avLst/>
          </a:prstGeom>
          <a:noFill/>
          <a:ln>
            <a:noFill/>
          </a:ln>
        </p:spPr>
      </p:pic>
      <p:pic>
        <p:nvPicPr>
          <p:cNvPr id="225" name="Google Shape;225;p26"/>
          <p:cNvPicPr preferRelativeResize="0"/>
          <p:nvPr/>
        </p:nvPicPr>
        <p:blipFill>
          <a:blip r:embed="rId5">
            <a:alphaModFix/>
          </a:blip>
          <a:stretch>
            <a:fillRect/>
          </a:stretch>
        </p:blipFill>
        <p:spPr>
          <a:xfrm>
            <a:off x="552925" y="2571750"/>
            <a:ext cx="2068763" cy="2115300"/>
          </a:xfrm>
          <a:prstGeom prst="rect">
            <a:avLst/>
          </a:prstGeom>
          <a:noFill/>
          <a:ln>
            <a:noFill/>
          </a:ln>
        </p:spPr>
      </p:pic>
      <p:pic>
        <p:nvPicPr>
          <p:cNvPr id="226" name="Google Shape;226;p26"/>
          <p:cNvPicPr preferRelativeResize="0"/>
          <p:nvPr/>
        </p:nvPicPr>
        <p:blipFill>
          <a:blip r:embed="rId6">
            <a:alphaModFix/>
          </a:blip>
          <a:stretch>
            <a:fillRect/>
          </a:stretch>
        </p:blipFill>
        <p:spPr>
          <a:xfrm>
            <a:off x="5982650" y="3556000"/>
            <a:ext cx="2734074" cy="143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3211500" y="96500"/>
            <a:ext cx="591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GB"/>
              <a:t>Pipeline overview (Eukaryota)</a:t>
            </a:r>
            <a:endParaRPr i="1"/>
          </a:p>
        </p:txBody>
      </p:sp>
      <p:sp>
        <p:nvSpPr>
          <p:cNvPr id="232" name="Google Shape;232;p27"/>
          <p:cNvSpPr/>
          <p:nvPr/>
        </p:nvSpPr>
        <p:spPr>
          <a:xfrm>
            <a:off x="4750650" y="1629825"/>
            <a:ext cx="18597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GB"/>
              <a:t> STAR</a:t>
            </a:r>
            <a:endParaRPr/>
          </a:p>
        </p:txBody>
      </p:sp>
      <p:sp>
        <p:nvSpPr>
          <p:cNvPr id="233" name="Google Shape;233;p27"/>
          <p:cNvSpPr/>
          <p:nvPr/>
        </p:nvSpPr>
        <p:spPr>
          <a:xfrm>
            <a:off x="4480350" y="2246175"/>
            <a:ext cx="2400300" cy="51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GB"/>
              <a:t>      Braker2</a:t>
            </a:r>
            <a:endParaRPr/>
          </a:p>
        </p:txBody>
      </p:sp>
      <p:sp>
        <p:nvSpPr>
          <p:cNvPr id="234" name="Google Shape;234;p27"/>
          <p:cNvSpPr/>
          <p:nvPr/>
        </p:nvSpPr>
        <p:spPr>
          <a:xfrm>
            <a:off x="3350325" y="2806425"/>
            <a:ext cx="17034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gff/gtf files</a:t>
            </a:r>
            <a:endParaRPr/>
          </a:p>
        </p:txBody>
      </p:sp>
      <p:sp>
        <p:nvSpPr>
          <p:cNvPr id="235" name="Google Shape;235;p27"/>
          <p:cNvSpPr/>
          <p:nvPr/>
        </p:nvSpPr>
        <p:spPr>
          <a:xfrm>
            <a:off x="5115375" y="2806425"/>
            <a:ext cx="15375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coding.fasta</a:t>
            </a:r>
            <a:endParaRPr/>
          </a:p>
        </p:txBody>
      </p:sp>
      <p:sp>
        <p:nvSpPr>
          <p:cNvPr id="236" name="Google Shape;236;p27"/>
          <p:cNvSpPr txBox="1"/>
          <p:nvPr/>
        </p:nvSpPr>
        <p:spPr>
          <a:xfrm>
            <a:off x="5379525" y="750750"/>
            <a:ext cx="178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Part II</a:t>
            </a:r>
            <a:endParaRPr b="1" sz="1600"/>
          </a:p>
        </p:txBody>
      </p:sp>
      <p:sp>
        <p:nvSpPr>
          <p:cNvPr id="237" name="Google Shape;237;p27"/>
          <p:cNvSpPr/>
          <p:nvPr/>
        </p:nvSpPr>
        <p:spPr>
          <a:xfrm>
            <a:off x="1991625" y="3239338"/>
            <a:ext cx="1703400" cy="51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UCSC hub</a:t>
            </a:r>
            <a:endParaRPr/>
          </a:p>
        </p:txBody>
      </p:sp>
      <p:sp>
        <p:nvSpPr>
          <p:cNvPr id="238" name="Google Shape;238;p27"/>
          <p:cNvSpPr/>
          <p:nvPr/>
        </p:nvSpPr>
        <p:spPr>
          <a:xfrm>
            <a:off x="3555188" y="1125675"/>
            <a:ext cx="22521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Masked curated genome</a:t>
            </a:r>
            <a:endParaRPr/>
          </a:p>
        </p:txBody>
      </p:sp>
      <p:sp>
        <p:nvSpPr>
          <p:cNvPr id="239" name="Google Shape;239;p27"/>
          <p:cNvSpPr/>
          <p:nvPr/>
        </p:nvSpPr>
        <p:spPr>
          <a:xfrm>
            <a:off x="5874575" y="1125675"/>
            <a:ext cx="17034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RNA-seq</a:t>
            </a:r>
            <a:endParaRPr/>
          </a:p>
        </p:txBody>
      </p:sp>
      <p:sp>
        <p:nvSpPr>
          <p:cNvPr id="240" name="Google Shape;240;p27"/>
          <p:cNvSpPr/>
          <p:nvPr/>
        </p:nvSpPr>
        <p:spPr>
          <a:xfrm>
            <a:off x="6763675" y="2806425"/>
            <a:ext cx="15375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proteins.fasta</a:t>
            </a:r>
            <a:endParaRPr/>
          </a:p>
        </p:txBody>
      </p:sp>
      <p:pic>
        <p:nvPicPr>
          <p:cNvPr id="241" name="Google Shape;241;p27"/>
          <p:cNvPicPr preferRelativeResize="0"/>
          <p:nvPr/>
        </p:nvPicPr>
        <p:blipFill rotWithShape="1">
          <a:blip r:embed="rId3">
            <a:alphaModFix/>
          </a:blip>
          <a:srcRect b="0" l="2164" r="5319" t="4707"/>
          <a:stretch/>
        </p:blipFill>
        <p:spPr>
          <a:xfrm>
            <a:off x="2204625" y="3868475"/>
            <a:ext cx="1145701" cy="971088"/>
          </a:xfrm>
          <a:prstGeom prst="rect">
            <a:avLst/>
          </a:prstGeom>
          <a:noFill/>
          <a:ln cap="flat" cmpd="sng" w="9525">
            <a:solidFill>
              <a:schemeClr val="dk2"/>
            </a:solidFill>
            <a:prstDash val="solid"/>
            <a:round/>
            <a:headEnd len="sm" w="sm" type="none"/>
            <a:tailEnd len="sm" w="sm" type="none"/>
          </a:ln>
        </p:spPr>
      </p:pic>
      <p:sp>
        <p:nvSpPr>
          <p:cNvPr id="242" name="Google Shape;242;p27"/>
          <p:cNvSpPr txBox="1"/>
          <p:nvPr/>
        </p:nvSpPr>
        <p:spPr>
          <a:xfrm>
            <a:off x="6610350" y="1476300"/>
            <a:ext cx="225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Gene model predictors trained on RNA-seq from the same organism.</a:t>
            </a:r>
            <a:endParaRPr/>
          </a:p>
        </p:txBody>
      </p:sp>
      <p:sp>
        <p:nvSpPr>
          <p:cNvPr id="243" name="Google Shape;243;p27"/>
          <p:cNvSpPr txBox="1"/>
          <p:nvPr/>
        </p:nvSpPr>
        <p:spPr>
          <a:xfrm>
            <a:off x="211200" y="3246675"/>
            <a:ext cx="1641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Annotation evidence is loaded into the UCSC genome browser</a:t>
            </a:r>
            <a:endParaRPr/>
          </a:p>
        </p:txBody>
      </p:sp>
      <p:sp>
        <p:nvSpPr>
          <p:cNvPr id="244" name="Google Shape;244;p27"/>
          <p:cNvSpPr/>
          <p:nvPr/>
        </p:nvSpPr>
        <p:spPr>
          <a:xfrm>
            <a:off x="4164325" y="3246675"/>
            <a:ext cx="2445900" cy="6366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Summary stats and </a:t>
            </a:r>
            <a:r>
              <a:rPr lang="en-GB">
                <a:solidFill>
                  <a:schemeClr val="dk1"/>
                </a:solidFill>
              </a:rPr>
              <a:t>BUSCO</a:t>
            </a:r>
            <a:endParaRPr/>
          </a:p>
        </p:txBody>
      </p:sp>
      <p:pic>
        <p:nvPicPr>
          <p:cNvPr id="245" name="Google Shape;245;p27"/>
          <p:cNvPicPr preferRelativeResize="0"/>
          <p:nvPr/>
        </p:nvPicPr>
        <p:blipFill>
          <a:blip r:embed="rId4">
            <a:alphaModFix/>
          </a:blip>
          <a:stretch>
            <a:fillRect/>
          </a:stretch>
        </p:blipFill>
        <p:spPr>
          <a:xfrm>
            <a:off x="5333500" y="3960775"/>
            <a:ext cx="1001389" cy="772099"/>
          </a:xfrm>
          <a:prstGeom prst="rect">
            <a:avLst/>
          </a:prstGeom>
          <a:noFill/>
          <a:ln cap="flat" cmpd="sng" w="9525">
            <a:solidFill>
              <a:srgbClr val="595959"/>
            </a:solidFill>
            <a:prstDash val="solid"/>
            <a:round/>
            <a:headEnd len="sm" w="sm" type="none"/>
            <a:tailEnd len="sm" w="sm" type="none"/>
          </a:ln>
        </p:spPr>
      </p:pic>
      <p:pic>
        <p:nvPicPr>
          <p:cNvPr id="246" name="Google Shape;246;p27"/>
          <p:cNvPicPr preferRelativeResize="0"/>
          <p:nvPr/>
        </p:nvPicPr>
        <p:blipFill rotWithShape="1">
          <a:blip r:embed="rId5">
            <a:alphaModFix/>
          </a:blip>
          <a:srcRect b="0" l="0" r="43636" t="49515"/>
          <a:stretch/>
        </p:blipFill>
        <p:spPr>
          <a:xfrm>
            <a:off x="4378725" y="3928387"/>
            <a:ext cx="856224" cy="772089"/>
          </a:xfrm>
          <a:prstGeom prst="rect">
            <a:avLst/>
          </a:prstGeom>
          <a:noFill/>
          <a:ln cap="flat" cmpd="sng" w="9525">
            <a:solidFill>
              <a:srgbClr val="595959"/>
            </a:solidFill>
            <a:prstDash val="solid"/>
            <a:round/>
            <a:headEnd len="sm" w="sm" type="none"/>
            <a:tailEnd len="sm" w="sm" type="none"/>
          </a:ln>
        </p:spPr>
      </p:pic>
      <p:sp>
        <p:nvSpPr>
          <p:cNvPr id="247" name="Google Shape;247;p27"/>
          <p:cNvSpPr txBox="1"/>
          <p:nvPr/>
        </p:nvSpPr>
        <p:spPr>
          <a:xfrm>
            <a:off x="6828175" y="3273250"/>
            <a:ext cx="193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summary stats generated from gff/gtf output.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BUSCO run on coding fasta files</a:t>
            </a:r>
            <a:endParaRPr/>
          </a:p>
        </p:txBody>
      </p:sp>
      <p:sp>
        <p:nvSpPr>
          <p:cNvPr id="248" name="Google Shape;248;p27"/>
          <p:cNvSpPr/>
          <p:nvPr/>
        </p:nvSpPr>
        <p:spPr>
          <a:xfrm>
            <a:off x="801375" y="13405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RepeatModeler</a:t>
            </a:r>
            <a:endParaRPr/>
          </a:p>
        </p:txBody>
      </p:sp>
      <p:sp>
        <p:nvSpPr>
          <p:cNvPr id="249" name="Google Shape;249;p27"/>
          <p:cNvSpPr/>
          <p:nvPr/>
        </p:nvSpPr>
        <p:spPr>
          <a:xfrm>
            <a:off x="572775" y="2571563"/>
            <a:ext cx="22521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Masked curated genome</a:t>
            </a:r>
            <a:endParaRPr/>
          </a:p>
        </p:txBody>
      </p:sp>
      <p:sp>
        <p:nvSpPr>
          <p:cNvPr id="250" name="Google Shape;250;p27"/>
          <p:cNvSpPr/>
          <p:nvPr/>
        </p:nvSpPr>
        <p:spPr>
          <a:xfrm>
            <a:off x="801375" y="719213"/>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Curated genome</a:t>
            </a:r>
            <a:endParaRPr/>
          </a:p>
        </p:txBody>
      </p:sp>
      <p:sp>
        <p:nvSpPr>
          <p:cNvPr id="251" name="Google Shape;251;p27"/>
          <p:cNvSpPr/>
          <p:nvPr/>
        </p:nvSpPr>
        <p:spPr>
          <a:xfrm>
            <a:off x="801375" y="1950188"/>
            <a:ext cx="1641900" cy="572700"/>
          </a:xfrm>
          <a:prstGeom prst="down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RepeatMasker</a:t>
            </a:r>
            <a:endParaRPr/>
          </a:p>
        </p:txBody>
      </p:sp>
      <p:sp>
        <p:nvSpPr>
          <p:cNvPr id="252" name="Google Shape;252;p27"/>
          <p:cNvSpPr txBox="1"/>
          <p:nvPr/>
        </p:nvSpPr>
        <p:spPr>
          <a:xfrm>
            <a:off x="1041975" y="239450"/>
            <a:ext cx="178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Part I</a:t>
            </a:r>
            <a:endParaRPr b="1" sz="1600"/>
          </a:p>
        </p:txBody>
      </p:sp>
      <p:pic>
        <p:nvPicPr>
          <p:cNvPr id="253" name="Google Shape;253;p27"/>
          <p:cNvPicPr preferRelativeResize="0"/>
          <p:nvPr/>
        </p:nvPicPr>
        <p:blipFill>
          <a:blip r:embed="rId6">
            <a:alphaModFix/>
          </a:blip>
          <a:stretch>
            <a:fillRect/>
          </a:stretch>
        </p:blipFill>
        <p:spPr>
          <a:xfrm>
            <a:off x="7645250" y="96500"/>
            <a:ext cx="1376287" cy="1195425"/>
          </a:xfrm>
          <a:prstGeom prst="rect">
            <a:avLst/>
          </a:prstGeom>
          <a:noFill/>
          <a:ln>
            <a:noFill/>
          </a:ln>
        </p:spPr>
      </p:pic>
      <p:sp>
        <p:nvSpPr>
          <p:cNvPr id="254" name="Google Shape;254;p27"/>
          <p:cNvSpPr/>
          <p:nvPr/>
        </p:nvSpPr>
        <p:spPr>
          <a:xfrm>
            <a:off x="1853100" y="2738400"/>
            <a:ext cx="6907200" cy="222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28"/>
          <p:cNvSpPr txBox="1"/>
          <p:nvPr>
            <p:ph idx="1" type="body"/>
          </p:nvPr>
        </p:nvSpPr>
        <p:spPr>
          <a:xfrm>
            <a:off x="966925" y="1096250"/>
            <a:ext cx="4557600" cy="315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GB">
                <a:solidFill>
                  <a:schemeClr val="dk1"/>
                </a:solidFill>
              </a:rPr>
              <a:t>Gene model prediction with Prokka, uses Barrnap for rRNA </a:t>
            </a:r>
            <a:r>
              <a:rPr lang="en-GB">
                <a:solidFill>
                  <a:schemeClr val="dk1"/>
                </a:solidFill>
              </a:rPr>
              <a:t>prediction.</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Input </a:t>
            </a:r>
            <a:r>
              <a:rPr b="1" lang="en-GB">
                <a:solidFill>
                  <a:schemeClr val="dk1"/>
                </a:solidFill>
              </a:rPr>
              <a:t>reference genome</a:t>
            </a:r>
            <a:r>
              <a:rPr lang="en-GB">
                <a:solidFill>
                  <a:schemeClr val="dk1"/>
                </a:solidFill>
              </a:rPr>
              <a:t> </a:t>
            </a:r>
            <a:r>
              <a:rPr lang="en-GB">
                <a:solidFill>
                  <a:schemeClr val="dk1"/>
                </a:solidFill>
              </a:rPr>
              <a:t>annotations(protein faa)</a:t>
            </a:r>
            <a:r>
              <a:rPr lang="en-GB">
                <a:solidFill>
                  <a:schemeClr val="dk1"/>
                </a:solidFill>
              </a:rPr>
              <a:t>. </a:t>
            </a:r>
            <a:endParaRPr>
              <a:solidFill>
                <a:schemeClr val="dk1"/>
              </a:solidFill>
            </a:endParaRPr>
          </a:p>
          <a:p>
            <a:pPr indent="0" lvl="0" marL="0" rtl="0" algn="l">
              <a:spcBef>
                <a:spcPts val="1200"/>
              </a:spcBef>
              <a:spcAft>
                <a:spcPts val="0"/>
              </a:spcAft>
              <a:buNone/>
            </a:pPr>
            <a:r>
              <a:rPr lang="en-GB">
                <a:solidFill>
                  <a:schemeClr val="dk1"/>
                </a:solidFill>
              </a:rPr>
              <a:t>Output</a:t>
            </a:r>
            <a:endParaRPr>
              <a:solidFill>
                <a:schemeClr val="dk1"/>
              </a:solidFill>
            </a:endParaRPr>
          </a:p>
          <a:p>
            <a:pPr indent="-342900" lvl="0" marL="457200" rtl="0" algn="l">
              <a:spcBef>
                <a:spcPts val="1200"/>
              </a:spcBef>
              <a:spcAft>
                <a:spcPts val="0"/>
              </a:spcAft>
              <a:buSzPts val="1800"/>
              <a:buChar char="-"/>
            </a:pPr>
            <a:r>
              <a:rPr lang="en-GB"/>
              <a:t>Annotations are stored in a gbk file.</a:t>
            </a:r>
            <a:endParaRPr/>
          </a:p>
          <a:p>
            <a:pPr indent="-342900" lvl="0" marL="457200" rtl="0" algn="l">
              <a:spcBef>
                <a:spcPts val="0"/>
              </a:spcBef>
              <a:spcAft>
                <a:spcPts val="0"/>
              </a:spcAft>
              <a:buSzPts val="1800"/>
              <a:buChar char="-"/>
            </a:pPr>
            <a:r>
              <a:rPr lang="en-GB"/>
              <a:t>BUSCO.</a:t>
            </a:r>
            <a:endParaRPr>
              <a:solidFill>
                <a:schemeClr val="dk1"/>
              </a:solidFill>
            </a:endParaRPr>
          </a:p>
        </p:txBody>
      </p:sp>
      <p:sp>
        <p:nvSpPr>
          <p:cNvPr id="260" name="Google Shape;260;p28"/>
          <p:cNvSpPr txBox="1"/>
          <p:nvPr>
            <p:ph type="title"/>
          </p:nvPr>
        </p:nvSpPr>
        <p:spPr>
          <a:xfrm>
            <a:off x="1850100" y="382400"/>
            <a:ext cx="5443800" cy="58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Annotation method </a:t>
            </a:r>
            <a:r>
              <a:rPr lang="en-GB"/>
              <a:t>(Prokaryota)</a:t>
            </a:r>
            <a:endParaRPr/>
          </a:p>
        </p:txBody>
      </p:sp>
      <p:pic>
        <p:nvPicPr>
          <p:cNvPr descr="Vibrio. Photo: Getty Images" id="261" name="Google Shape;261;p28" title="Vibrio. Photo: Getty Images"/>
          <p:cNvPicPr preferRelativeResize="0"/>
          <p:nvPr/>
        </p:nvPicPr>
        <p:blipFill rotWithShape="1">
          <a:blip r:embed="rId3">
            <a:alphaModFix/>
          </a:blip>
          <a:srcRect b="0" l="0" r="47008" t="0"/>
          <a:stretch/>
        </p:blipFill>
        <p:spPr>
          <a:xfrm>
            <a:off x="6007575" y="1309125"/>
            <a:ext cx="2168501" cy="1402475"/>
          </a:xfrm>
          <a:prstGeom prst="rect">
            <a:avLst/>
          </a:prstGeom>
          <a:noFill/>
          <a:ln>
            <a:noFill/>
          </a:ln>
        </p:spPr>
      </p:pic>
      <p:sp>
        <p:nvSpPr>
          <p:cNvPr id="262" name="Google Shape;262;p28"/>
          <p:cNvSpPr txBox="1"/>
          <p:nvPr/>
        </p:nvSpPr>
        <p:spPr>
          <a:xfrm>
            <a:off x="5003450" y="2711600"/>
            <a:ext cx="3508200" cy="4155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1200"/>
              </a:spcAft>
              <a:buNone/>
            </a:pPr>
            <a:r>
              <a:rPr b="1" i="1" lang="en-GB" sz="1500">
                <a:solidFill>
                  <a:schemeClr val="dk1"/>
                </a:solidFill>
              </a:rPr>
              <a:t>Vibrio atlanticus</a:t>
            </a:r>
            <a:endParaRPr b="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4705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Evaluating annotations without a reference!?</a:t>
            </a:r>
            <a:endParaRPr b="1"/>
          </a:p>
        </p:txBody>
      </p:sp>
      <p:sp>
        <p:nvSpPr>
          <p:cNvPr id="268" name="Google Shape;268;p29"/>
          <p:cNvSpPr txBox="1"/>
          <p:nvPr>
            <p:ph idx="1" type="body"/>
          </p:nvPr>
        </p:nvSpPr>
        <p:spPr>
          <a:xfrm>
            <a:off x="470525" y="1205950"/>
            <a:ext cx="5802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5"/>
              <a:buNone/>
            </a:pPr>
            <a:r>
              <a:rPr b="1" lang="en-GB" sz="1490"/>
              <a:t>So far we have been using:</a:t>
            </a:r>
            <a:endParaRPr b="1" sz="1490"/>
          </a:p>
          <a:p>
            <a:pPr indent="-323215" lvl="0" marL="457200" rtl="0" algn="l">
              <a:lnSpc>
                <a:spcPct val="100000"/>
              </a:lnSpc>
              <a:spcBef>
                <a:spcPts val="1200"/>
              </a:spcBef>
              <a:spcAft>
                <a:spcPts val="0"/>
              </a:spcAft>
              <a:buSzPts val="1490"/>
              <a:buChar char="●"/>
            </a:pPr>
            <a:r>
              <a:rPr b="1" lang="en-GB" sz="1490"/>
              <a:t>Summary information </a:t>
            </a:r>
            <a:r>
              <a:rPr lang="en-GB" sz="1490"/>
              <a:t>e.g gene and transcript numbers.</a:t>
            </a:r>
            <a:endParaRPr sz="1490"/>
          </a:p>
          <a:p>
            <a:pPr indent="0" lvl="0" marL="457200" rtl="0" algn="l">
              <a:lnSpc>
                <a:spcPct val="100000"/>
              </a:lnSpc>
              <a:spcBef>
                <a:spcPts val="1200"/>
              </a:spcBef>
              <a:spcAft>
                <a:spcPts val="0"/>
              </a:spcAft>
              <a:buSzPts val="605"/>
              <a:buNone/>
            </a:pPr>
            <a:r>
              <a:rPr lang="en-GB" sz="1490"/>
              <a:t>Summary information for the annotation is collected from the output gtf and gff files.</a:t>
            </a:r>
            <a:endParaRPr sz="1490"/>
          </a:p>
          <a:p>
            <a:pPr indent="-323215" lvl="0" marL="457200" rtl="0" algn="l">
              <a:lnSpc>
                <a:spcPct val="100000"/>
              </a:lnSpc>
              <a:spcBef>
                <a:spcPts val="1200"/>
              </a:spcBef>
              <a:spcAft>
                <a:spcPts val="0"/>
              </a:spcAft>
              <a:buSzPts val="1490"/>
              <a:buChar char="●"/>
            </a:pPr>
            <a:r>
              <a:rPr b="1" lang="en-GB" sz="1490"/>
              <a:t>RNA-seq intron support.</a:t>
            </a:r>
            <a:endParaRPr b="1" sz="1490"/>
          </a:p>
          <a:p>
            <a:pPr indent="0" lvl="0" marL="457200" rtl="0" algn="l">
              <a:lnSpc>
                <a:spcPct val="100000"/>
              </a:lnSpc>
              <a:spcBef>
                <a:spcPts val="1200"/>
              </a:spcBef>
              <a:spcAft>
                <a:spcPts val="0"/>
              </a:spcAft>
              <a:buSzPts val="605"/>
              <a:buNone/>
            </a:pPr>
            <a:r>
              <a:rPr lang="en-GB" sz="1490"/>
              <a:t>Support from introns across each gene model is collected from </a:t>
            </a:r>
            <a:r>
              <a:rPr lang="en-GB" sz="1490"/>
              <a:t>augustus</a:t>
            </a:r>
            <a:r>
              <a:rPr lang="en-GB" sz="1490"/>
              <a:t> temp files.</a:t>
            </a:r>
            <a:endParaRPr sz="1490"/>
          </a:p>
          <a:p>
            <a:pPr indent="-323215" lvl="0" marL="457200" rtl="0" algn="l">
              <a:lnSpc>
                <a:spcPct val="100000"/>
              </a:lnSpc>
              <a:spcBef>
                <a:spcPts val="1200"/>
              </a:spcBef>
              <a:spcAft>
                <a:spcPts val="0"/>
              </a:spcAft>
              <a:buSzPts val="1490"/>
              <a:buChar char="●"/>
            </a:pPr>
            <a:r>
              <a:rPr b="1" lang="en-GB" sz="1490"/>
              <a:t>BUSCO. </a:t>
            </a:r>
            <a:r>
              <a:rPr lang="en-GB" sz="1490"/>
              <a:t>BUSCO is run on final coding sequences output by Braker2. </a:t>
            </a:r>
            <a:endParaRPr sz="1490"/>
          </a:p>
        </p:txBody>
      </p:sp>
      <p:pic>
        <p:nvPicPr>
          <p:cNvPr id="269" name="Google Shape;269;p29"/>
          <p:cNvPicPr preferRelativeResize="0"/>
          <p:nvPr/>
        </p:nvPicPr>
        <p:blipFill>
          <a:blip r:embed="rId3">
            <a:alphaModFix/>
          </a:blip>
          <a:stretch>
            <a:fillRect/>
          </a:stretch>
        </p:blipFill>
        <p:spPr>
          <a:xfrm>
            <a:off x="6272528" y="2986703"/>
            <a:ext cx="2344325" cy="2036273"/>
          </a:xfrm>
          <a:prstGeom prst="rect">
            <a:avLst/>
          </a:prstGeom>
          <a:noFill/>
          <a:ln>
            <a:noFill/>
          </a:ln>
        </p:spPr>
      </p:pic>
      <p:sp>
        <p:nvSpPr>
          <p:cNvPr id="270" name="Google Shape;270;p29"/>
          <p:cNvSpPr txBox="1"/>
          <p:nvPr/>
        </p:nvSpPr>
        <p:spPr>
          <a:xfrm>
            <a:off x="7591493" y="4407367"/>
            <a:ext cx="139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271" name="Google Shape;271;p29"/>
          <p:cNvCxnSpPr/>
          <p:nvPr/>
        </p:nvCxnSpPr>
        <p:spPr>
          <a:xfrm rot="10800000">
            <a:off x="7604093" y="4331167"/>
            <a:ext cx="249600" cy="216600"/>
          </a:xfrm>
          <a:prstGeom prst="straightConnector1">
            <a:avLst/>
          </a:prstGeom>
          <a:noFill/>
          <a:ln cap="flat" cmpd="sng" w="38100">
            <a:solidFill>
              <a:schemeClr val="accent5"/>
            </a:solidFill>
            <a:prstDash val="solid"/>
            <a:round/>
            <a:headEnd len="med" w="med" type="none"/>
            <a:tailEnd len="med" w="med" type="triangle"/>
          </a:ln>
        </p:spPr>
      </p:cxnSp>
      <p:sp>
        <p:nvSpPr>
          <p:cNvPr id="272" name="Google Shape;272;p29"/>
          <p:cNvSpPr/>
          <p:nvPr/>
        </p:nvSpPr>
        <p:spPr>
          <a:xfrm>
            <a:off x="6739500" y="1855925"/>
            <a:ext cx="2092800" cy="11799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700"/>
              <a:t>Is this the real life……is this just fantasy?</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sp>
        <p:nvSpPr>
          <p:cNvPr id="277" name="Google Shape;27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solidFill>
                  <a:schemeClr val="lt1"/>
                </a:solidFill>
              </a:rPr>
              <a:t>Assessing annotations</a:t>
            </a:r>
            <a:r>
              <a:rPr lang="en-GB"/>
              <a:t> </a:t>
            </a:r>
            <a:endParaRPr/>
          </a:p>
        </p:txBody>
      </p:sp>
      <p:sp>
        <p:nvSpPr>
          <p:cNvPr id="278" name="Google Shape;278;p30"/>
          <p:cNvSpPr txBox="1"/>
          <p:nvPr/>
        </p:nvSpPr>
        <p:spPr>
          <a:xfrm>
            <a:off x="951225" y="508175"/>
            <a:ext cx="5161500" cy="52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220">
                <a:solidFill>
                  <a:schemeClr val="dk1"/>
                </a:solidFill>
              </a:rPr>
              <a:t>Sacculina carcini</a:t>
            </a:r>
            <a:r>
              <a:rPr lang="en-GB" sz="2220">
                <a:solidFill>
                  <a:schemeClr val="dk1"/>
                </a:solidFill>
              </a:rPr>
              <a:t>  - </a:t>
            </a:r>
            <a:r>
              <a:rPr lang="en-GB" sz="1700"/>
              <a:t>Summary stats</a:t>
            </a:r>
            <a:endParaRPr sz="1700"/>
          </a:p>
        </p:txBody>
      </p:sp>
      <p:pic>
        <p:nvPicPr>
          <p:cNvPr id="279" name="Google Shape;279;p30"/>
          <p:cNvPicPr preferRelativeResize="0"/>
          <p:nvPr/>
        </p:nvPicPr>
        <p:blipFill>
          <a:blip r:embed="rId3">
            <a:alphaModFix/>
          </a:blip>
          <a:stretch>
            <a:fillRect/>
          </a:stretch>
        </p:blipFill>
        <p:spPr>
          <a:xfrm>
            <a:off x="2805200" y="3775738"/>
            <a:ext cx="2960800" cy="1205275"/>
          </a:xfrm>
          <a:prstGeom prst="rect">
            <a:avLst/>
          </a:prstGeom>
          <a:noFill/>
          <a:ln>
            <a:noFill/>
          </a:ln>
        </p:spPr>
      </p:pic>
      <p:sp>
        <p:nvSpPr>
          <p:cNvPr id="280" name="Google Shape;280;p30"/>
          <p:cNvSpPr txBox="1"/>
          <p:nvPr/>
        </p:nvSpPr>
        <p:spPr>
          <a:xfrm>
            <a:off x="6777600" y="2266238"/>
            <a:ext cx="2366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GB" sz="1200"/>
              <a:t>Can use BUSCO as a general metric to troubleshoot the </a:t>
            </a:r>
            <a:r>
              <a:rPr lang="en-GB" sz="1200"/>
              <a:t>annotation methods</a:t>
            </a:r>
            <a:r>
              <a:rPr lang="en-GB" sz="1200"/>
              <a:t>.</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GB" sz="1200"/>
              <a:t>Predicts conserved orthologous groups.</a:t>
            </a:r>
            <a:endParaRPr sz="1200"/>
          </a:p>
        </p:txBody>
      </p:sp>
      <p:graphicFrame>
        <p:nvGraphicFramePr>
          <p:cNvPr id="281" name="Google Shape;281;p30"/>
          <p:cNvGraphicFramePr/>
          <p:nvPr/>
        </p:nvGraphicFramePr>
        <p:xfrm>
          <a:off x="1266700" y="1082628"/>
          <a:ext cx="3000000" cy="3000000"/>
        </p:xfrm>
        <a:graphic>
          <a:graphicData uri="http://schemas.openxmlformats.org/drawingml/2006/table">
            <a:tbl>
              <a:tblPr>
                <a:noFill/>
                <a:tableStyleId>{F7352A4B-9852-483D-B1F2-8FFD47039BD4}</a:tableStyleId>
              </a:tblPr>
              <a:tblGrid>
                <a:gridCol w="775250"/>
                <a:gridCol w="997700"/>
                <a:gridCol w="1016325"/>
                <a:gridCol w="1302950"/>
              </a:tblGrid>
              <a:tr h="570375">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GB" sz="800"/>
                        <a:t>Assembly</a:t>
                      </a:r>
                      <a:endParaRPr sz="800"/>
                    </a:p>
                  </a:txBody>
                  <a:tcPr marT="91425" marB="91425" marR="91425" marL="91425"/>
                </a:tc>
                <a:tc>
                  <a:txBody>
                    <a:bodyPr/>
                    <a:lstStyle/>
                    <a:p>
                      <a:pPr indent="0" lvl="0" marL="0" rtl="0" algn="l">
                        <a:spcBef>
                          <a:spcPts val="0"/>
                        </a:spcBef>
                        <a:spcAft>
                          <a:spcPts val="0"/>
                        </a:spcAft>
                        <a:buNone/>
                      </a:pPr>
                      <a:r>
                        <a:rPr lang="en-GB" sz="800"/>
                        <a:t>Braker2 a</a:t>
                      </a:r>
                      <a:r>
                        <a:rPr lang="en-GB" sz="800"/>
                        <a:t>nnotation (trained without UTRS) </a:t>
                      </a:r>
                      <a:endParaRPr sz="800"/>
                    </a:p>
                  </a:txBody>
                  <a:tcPr marT="91425" marB="91425" marR="91425" marL="91425"/>
                </a:tc>
                <a:tc>
                  <a:txBody>
                    <a:bodyPr/>
                    <a:lstStyle/>
                    <a:p>
                      <a:pPr indent="0" lvl="0" marL="0" rtl="0" algn="l">
                        <a:spcBef>
                          <a:spcPts val="0"/>
                        </a:spcBef>
                        <a:spcAft>
                          <a:spcPts val="0"/>
                        </a:spcAft>
                        <a:buNone/>
                      </a:pPr>
                      <a:r>
                        <a:rPr lang="en-GB" sz="800"/>
                        <a:t>Braker2 a</a:t>
                      </a:r>
                      <a:r>
                        <a:rPr lang="en-GB" sz="800"/>
                        <a:t>nnotation</a:t>
                      </a:r>
                      <a:r>
                        <a:rPr lang="en-GB" sz="800"/>
                        <a:t> (trained with UTRS)</a:t>
                      </a:r>
                      <a:endParaRPr sz="800"/>
                    </a:p>
                  </a:txBody>
                  <a:tcPr marT="91425" marB="91425" marR="91425" marL="91425"/>
                </a:tc>
              </a:tr>
              <a:tr h="350250">
                <a:tc>
                  <a:txBody>
                    <a:bodyPr/>
                    <a:lstStyle/>
                    <a:p>
                      <a:pPr indent="0" lvl="0" marL="0" rtl="0" algn="l">
                        <a:spcBef>
                          <a:spcPts val="0"/>
                        </a:spcBef>
                        <a:spcAft>
                          <a:spcPts val="0"/>
                        </a:spcAft>
                        <a:buNone/>
                      </a:pPr>
                      <a:r>
                        <a:rPr lang="en-GB" sz="800">
                          <a:solidFill>
                            <a:schemeClr val="dk1"/>
                          </a:solidFill>
                        </a:rPr>
                        <a:t>Complete</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83.9%</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89.9% </a:t>
                      </a:r>
                      <a:endParaRPr sz="800"/>
                    </a:p>
                  </a:txBody>
                  <a:tcPr marT="91425" marB="91425" marR="91425" marL="91425"/>
                </a:tc>
                <a:tc>
                  <a:txBody>
                    <a:bodyPr/>
                    <a:lstStyle/>
                    <a:p>
                      <a:pPr indent="0" lvl="0" marL="38100" marR="38100" rtl="0" algn="l">
                        <a:lnSpc>
                          <a:spcPct val="115000"/>
                        </a:lnSpc>
                        <a:spcBef>
                          <a:spcPts val="0"/>
                        </a:spcBef>
                        <a:spcAft>
                          <a:spcPts val="0"/>
                        </a:spcAft>
                        <a:buClr>
                          <a:schemeClr val="dk1"/>
                        </a:buClr>
                        <a:buSzPts val="1100"/>
                        <a:buFont typeface="Arial"/>
                        <a:buNone/>
                      </a:pPr>
                      <a:r>
                        <a:rPr lang="en-GB" sz="800">
                          <a:solidFill>
                            <a:srgbClr val="1D1C1D"/>
                          </a:solidFill>
                          <a:highlight>
                            <a:srgbClr val="FFFFFF"/>
                          </a:highlight>
                        </a:rPr>
                        <a:t>48.8%</a:t>
                      </a:r>
                      <a:endParaRPr sz="800"/>
                    </a:p>
                  </a:txBody>
                  <a:tcPr marT="91425" marB="91425" marR="91425" marL="91425"/>
                </a:tc>
              </a:tr>
              <a:tr h="424675">
                <a:tc>
                  <a:txBody>
                    <a:bodyPr/>
                    <a:lstStyle/>
                    <a:p>
                      <a:pPr indent="0" lvl="0" marL="0" rtl="0" algn="l">
                        <a:spcBef>
                          <a:spcPts val="0"/>
                        </a:spcBef>
                        <a:spcAft>
                          <a:spcPts val="0"/>
                        </a:spcAft>
                        <a:buNone/>
                      </a:pPr>
                      <a:r>
                        <a:rPr lang="en-GB" sz="800">
                          <a:solidFill>
                            <a:schemeClr val="dk1"/>
                          </a:solidFill>
                        </a:rPr>
                        <a:t>Single copy complete</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81.8%</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84.6%</a:t>
                      </a:r>
                      <a:endParaRPr sz="800"/>
                    </a:p>
                  </a:txBody>
                  <a:tcPr marT="91425" marB="91425" marR="91425" marL="91425"/>
                </a:tc>
                <a:tc>
                  <a:txBody>
                    <a:bodyPr/>
                    <a:lstStyle/>
                    <a:p>
                      <a:pPr indent="0" lvl="0" marL="38100" marR="38100" rtl="0" algn="l">
                        <a:lnSpc>
                          <a:spcPct val="115000"/>
                        </a:lnSpc>
                        <a:spcBef>
                          <a:spcPts val="0"/>
                        </a:spcBef>
                        <a:spcAft>
                          <a:spcPts val="0"/>
                        </a:spcAft>
                        <a:buClr>
                          <a:schemeClr val="dk1"/>
                        </a:buClr>
                        <a:buSzPts val="1100"/>
                        <a:buFont typeface="Arial"/>
                        <a:buNone/>
                      </a:pPr>
                      <a:r>
                        <a:rPr lang="en-GB" sz="800">
                          <a:solidFill>
                            <a:srgbClr val="1D1C1D"/>
                          </a:solidFill>
                          <a:highlight>
                            <a:srgbClr val="FFFFFF"/>
                          </a:highlight>
                        </a:rPr>
                        <a:t>42.0%</a:t>
                      </a:r>
                      <a:endParaRPr sz="800"/>
                    </a:p>
                  </a:txBody>
                  <a:tcPr marT="91425" marB="91425" marR="91425" marL="91425"/>
                </a:tc>
              </a:tr>
              <a:tr h="35025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Duplicated</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2.1%</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5.3% </a:t>
                      </a:r>
                      <a:endParaRPr sz="800"/>
                    </a:p>
                  </a:txBody>
                  <a:tcPr marT="91425" marB="91425" marR="91425" marL="91425"/>
                </a:tc>
                <a:tc>
                  <a:txBody>
                    <a:bodyPr/>
                    <a:lstStyle/>
                    <a:p>
                      <a:pPr indent="0" lvl="0" marL="38100" marR="38100" rtl="0" algn="l">
                        <a:lnSpc>
                          <a:spcPct val="115000"/>
                        </a:lnSpc>
                        <a:spcBef>
                          <a:spcPts val="0"/>
                        </a:spcBef>
                        <a:spcAft>
                          <a:spcPts val="0"/>
                        </a:spcAft>
                        <a:buClr>
                          <a:schemeClr val="dk1"/>
                        </a:buClr>
                        <a:buSzPts val="1100"/>
                        <a:buFont typeface="Arial"/>
                        <a:buNone/>
                      </a:pPr>
                      <a:r>
                        <a:rPr lang="en-GB" sz="800">
                          <a:solidFill>
                            <a:srgbClr val="1D1C1D"/>
                          </a:solidFill>
                          <a:highlight>
                            <a:srgbClr val="FFFFFF"/>
                          </a:highlight>
                        </a:rPr>
                        <a:t>6.8%</a:t>
                      </a:r>
                      <a:endParaRPr sz="800"/>
                    </a:p>
                  </a:txBody>
                  <a:tcPr marT="91425" marB="91425" marR="91425" marL="91425"/>
                </a:tc>
              </a:tr>
              <a:tr h="350250">
                <a:tc>
                  <a:txBody>
                    <a:bodyPr/>
                    <a:lstStyle/>
                    <a:p>
                      <a:pPr indent="0" lvl="0" marL="0" rtl="0" algn="l">
                        <a:spcBef>
                          <a:spcPts val="0"/>
                        </a:spcBef>
                        <a:spcAft>
                          <a:spcPts val="0"/>
                        </a:spcAft>
                        <a:buNone/>
                      </a:pPr>
                      <a:r>
                        <a:rPr lang="en-GB" sz="800">
                          <a:solidFill>
                            <a:schemeClr val="dk1"/>
                          </a:solidFill>
                        </a:rPr>
                        <a:t>Fragmented</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6.2%</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2.6%</a:t>
                      </a:r>
                      <a:endParaRPr sz="800"/>
                    </a:p>
                  </a:txBody>
                  <a:tcPr marT="91425" marB="91425" marR="91425" marL="91425"/>
                </a:tc>
                <a:tc>
                  <a:txBody>
                    <a:bodyPr/>
                    <a:lstStyle/>
                    <a:p>
                      <a:pPr indent="0" lvl="0" marL="38100" marR="38100" rtl="0" algn="l">
                        <a:lnSpc>
                          <a:spcPct val="115000"/>
                        </a:lnSpc>
                        <a:spcBef>
                          <a:spcPts val="0"/>
                        </a:spcBef>
                        <a:spcAft>
                          <a:spcPts val="0"/>
                        </a:spcAft>
                        <a:buClr>
                          <a:schemeClr val="dk1"/>
                        </a:buClr>
                        <a:buSzPts val="1100"/>
                        <a:buFont typeface="Arial"/>
                        <a:buNone/>
                      </a:pPr>
                      <a:r>
                        <a:rPr lang="en-GB" sz="800">
                          <a:solidFill>
                            <a:srgbClr val="1D1C1D"/>
                          </a:solidFill>
                          <a:highlight>
                            <a:srgbClr val="FFFFFF"/>
                          </a:highlight>
                        </a:rPr>
                        <a:t>28.6%</a:t>
                      </a:r>
                      <a:endParaRPr sz="800"/>
                    </a:p>
                  </a:txBody>
                  <a:tcPr marT="91425" marB="91425" marR="91425" marL="91425"/>
                </a:tc>
              </a:tr>
              <a:tr h="350250">
                <a:tc>
                  <a:txBody>
                    <a:bodyPr/>
                    <a:lstStyle/>
                    <a:p>
                      <a:pPr indent="0" lvl="0" marL="0" rtl="0" algn="l">
                        <a:spcBef>
                          <a:spcPts val="0"/>
                        </a:spcBef>
                        <a:spcAft>
                          <a:spcPts val="0"/>
                        </a:spcAft>
                        <a:buNone/>
                      </a:pPr>
                      <a:r>
                        <a:rPr lang="en-GB" sz="800">
                          <a:solidFill>
                            <a:schemeClr val="dk1"/>
                          </a:solidFill>
                        </a:rPr>
                        <a:t>Missing</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9.9%</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7.5%  </a:t>
                      </a:r>
                      <a:endParaRPr sz="800"/>
                    </a:p>
                  </a:txBody>
                  <a:tcPr marT="91425" marB="91425" marR="91425" marL="91425"/>
                </a:tc>
                <a:tc>
                  <a:txBody>
                    <a:bodyPr/>
                    <a:lstStyle/>
                    <a:p>
                      <a:pPr indent="0" lvl="0" marL="38100" marR="38100" rtl="0" algn="l">
                        <a:lnSpc>
                          <a:spcPct val="115000"/>
                        </a:lnSpc>
                        <a:spcBef>
                          <a:spcPts val="0"/>
                        </a:spcBef>
                        <a:spcAft>
                          <a:spcPts val="0"/>
                        </a:spcAft>
                        <a:buClr>
                          <a:schemeClr val="dk1"/>
                        </a:buClr>
                        <a:buSzPts val="1100"/>
                        <a:buFont typeface="Arial"/>
                        <a:buNone/>
                      </a:pPr>
                      <a:r>
                        <a:rPr lang="en-GB" sz="800">
                          <a:solidFill>
                            <a:srgbClr val="1D1C1D"/>
                          </a:solidFill>
                          <a:highlight>
                            <a:srgbClr val="FFFFFF"/>
                          </a:highlight>
                        </a:rPr>
                        <a:t>22.6%</a:t>
                      </a:r>
                      <a:endParaRPr sz="800"/>
                    </a:p>
                  </a:txBody>
                  <a:tcPr marT="91425" marB="91425" marR="91425" marL="91425"/>
                </a:tc>
              </a:tr>
            </a:tbl>
          </a:graphicData>
        </a:graphic>
      </p:graphicFrame>
      <p:sp>
        <p:nvSpPr>
          <p:cNvPr id="282" name="Google Shape;282;p30"/>
          <p:cNvSpPr txBox="1"/>
          <p:nvPr>
            <p:ph idx="1" type="body"/>
          </p:nvPr>
        </p:nvSpPr>
        <p:spPr>
          <a:xfrm>
            <a:off x="5601775" y="904175"/>
            <a:ext cx="2871300" cy="1247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GB" sz="1200">
                <a:solidFill>
                  <a:schemeClr val="dk1"/>
                </a:solidFill>
              </a:rPr>
              <a:t>Compare gene numbers to closest relatives.</a:t>
            </a:r>
            <a:endParaRPr sz="1200">
              <a:solidFill>
                <a:schemeClr val="dk1"/>
              </a:solidFill>
            </a:endParaRPr>
          </a:p>
          <a:p>
            <a:pPr indent="-304800" lvl="0" marL="914400" rtl="0" algn="l">
              <a:spcBef>
                <a:spcPts val="0"/>
              </a:spcBef>
              <a:spcAft>
                <a:spcPts val="0"/>
              </a:spcAft>
              <a:buClr>
                <a:schemeClr val="dk1"/>
              </a:buClr>
              <a:buSzPts val="1200"/>
              <a:buChar char="-"/>
            </a:pPr>
            <a:r>
              <a:rPr lang="en-GB" sz="1200">
                <a:solidFill>
                  <a:schemeClr val="dk1"/>
                </a:solidFill>
              </a:rPr>
              <a:t>Genes: 13,834</a:t>
            </a:r>
            <a:endParaRPr sz="1200">
              <a:solidFill>
                <a:schemeClr val="dk1"/>
              </a:solidFill>
            </a:endParaRPr>
          </a:p>
          <a:p>
            <a:pPr indent="-304800" lvl="0" marL="914400" rtl="0" algn="l">
              <a:spcBef>
                <a:spcPts val="0"/>
              </a:spcBef>
              <a:spcAft>
                <a:spcPts val="0"/>
              </a:spcAft>
              <a:buClr>
                <a:schemeClr val="dk1"/>
              </a:buClr>
              <a:buSzPts val="1200"/>
              <a:buChar char="-"/>
            </a:pPr>
            <a:r>
              <a:rPr lang="en-GB" sz="1200">
                <a:solidFill>
                  <a:schemeClr val="dk1"/>
                </a:solidFill>
              </a:rPr>
              <a:t>Estimated n genes </a:t>
            </a:r>
            <a:endParaRPr sz="1200">
              <a:solidFill>
                <a:schemeClr val="dk1"/>
              </a:solidFill>
            </a:endParaRPr>
          </a:p>
          <a:p>
            <a:pPr indent="0" lvl="0" marL="1371600" rtl="0" algn="l">
              <a:spcBef>
                <a:spcPts val="0"/>
              </a:spcBef>
              <a:spcAft>
                <a:spcPts val="0"/>
              </a:spcAft>
              <a:buNone/>
            </a:pPr>
            <a:r>
              <a:rPr lang="en-GB" sz="1200">
                <a:solidFill>
                  <a:schemeClr val="dk1"/>
                </a:solidFill>
              </a:rPr>
              <a:t> ~ 28,000</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cxnSp>
        <p:nvCxnSpPr>
          <p:cNvPr id="283" name="Google Shape;283;p30"/>
          <p:cNvCxnSpPr/>
          <p:nvPr/>
        </p:nvCxnSpPr>
        <p:spPr>
          <a:xfrm>
            <a:off x="859600" y="1664013"/>
            <a:ext cx="407100" cy="217800"/>
          </a:xfrm>
          <a:prstGeom prst="straightConnector1">
            <a:avLst/>
          </a:prstGeom>
          <a:noFill/>
          <a:ln cap="flat" cmpd="sng" w="38100">
            <a:solidFill>
              <a:schemeClr val="dk2"/>
            </a:solidFill>
            <a:prstDash val="solid"/>
            <a:round/>
            <a:headEnd len="med" w="med" type="none"/>
            <a:tailEnd len="med" w="med" type="triangle"/>
          </a:ln>
        </p:spPr>
      </p:cxnSp>
      <p:sp>
        <p:nvSpPr>
          <p:cNvPr id="284" name="Google Shape;284;p30"/>
          <p:cNvSpPr txBox="1"/>
          <p:nvPr/>
        </p:nvSpPr>
        <p:spPr>
          <a:xfrm>
            <a:off x="221075" y="1327625"/>
            <a:ext cx="9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Parasite!!</a:t>
            </a:r>
            <a:endParaRPr/>
          </a:p>
        </p:txBody>
      </p:sp>
      <p:pic>
        <p:nvPicPr>
          <p:cNvPr id="285" name="Google Shape;285;p30"/>
          <p:cNvPicPr preferRelativeResize="0"/>
          <p:nvPr/>
        </p:nvPicPr>
        <p:blipFill>
          <a:blip r:embed="rId4">
            <a:alphaModFix/>
          </a:blip>
          <a:stretch>
            <a:fillRect/>
          </a:stretch>
        </p:blipFill>
        <p:spPr>
          <a:xfrm>
            <a:off x="136048" y="3281600"/>
            <a:ext cx="1653548" cy="1635575"/>
          </a:xfrm>
          <a:prstGeom prst="rect">
            <a:avLst/>
          </a:prstGeom>
          <a:noFill/>
          <a:ln>
            <a:noFill/>
          </a:ln>
        </p:spPr>
      </p:pic>
      <p:sp>
        <p:nvSpPr>
          <p:cNvPr id="286" name="Google Shape;286;p30"/>
          <p:cNvSpPr txBox="1"/>
          <p:nvPr/>
        </p:nvSpPr>
        <p:spPr>
          <a:xfrm>
            <a:off x="1300626" y="4352600"/>
            <a:ext cx="1155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287" name="Google Shape;287;p30"/>
          <p:cNvCxnSpPr/>
          <p:nvPr/>
        </p:nvCxnSpPr>
        <p:spPr>
          <a:xfrm rot="10800000">
            <a:off x="1309458" y="4291378"/>
            <a:ext cx="176100" cy="174000"/>
          </a:xfrm>
          <a:prstGeom prst="straightConnector1">
            <a:avLst/>
          </a:prstGeom>
          <a:noFill/>
          <a:ln cap="flat" cmpd="sng" w="38100">
            <a:solidFill>
              <a:schemeClr val="accent5"/>
            </a:solidFill>
            <a:prstDash val="solid"/>
            <a:round/>
            <a:headEnd len="med" w="med" type="none"/>
            <a:tailEnd len="med" w="med" type="triangle"/>
          </a:ln>
        </p:spPr>
      </p:cxnSp>
      <p:cxnSp>
        <p:nvCxnSpPr>
          <p:cNvPr id="288" name="Google Shape;288;p30"/>
          <p:cNvCxnSpPr/>
          <p:nvPr/>
        </p:nvCxnSpPr>
        <p:spPr>
          <a:xfrm flipH="1">
            <a:off x="5112675" y="2993275"/>
            <a:ext cx="633900" cy="50400"/>
          </a:xfrm>
          <a:prstGeom prst="straightConnector1">
            <a:avLst/>
          </a:prstGeom>
          <a:noFill/>
          <a:ln cap="flat" cmpd="sng" w="28575">
            <a:solidFill>
              <a:schemeClr val="dk2"/>
            </a:solidFill>
            <a:prstDash val="solid"/>
            <a:round/>
            <a:headEnd len="med" w="med" type="none"/>
            <a:tailEnd len="med" w="med" type="triangle"/>
          </a:ln>
        </p:spPr>
      </p:cxnSp>
      <p:sp>
        <p:nvSpPr>
          <p:cNvPr id="289" name="Google Shape;289;p30"/>
          <p:cNvSpPr txBox="1"/>
          <p:nvPr/>
        </p:nvSpPr>
        <p:spPr>
          <a:xfrm>
            <a:off x="5676875" y="2697050"/>
            <a:ext cx="115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Also, Gene models look short and separated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p:cNvPicPr preferRelativeResize="0"/>
          <p:nvPr/>
        </p:nvPicPr>
        <p:blipFill rotWithShape="1">
          <a:blip r:embed="rId3">
            <a:alphaModFix/>
          </a:blip>
          <a:srcRect b="0" l="4882" r="3331" t="9747"/>
          <a:stretch/>
        </p:blipFill>
        <p:spPr>
          <a:xfrm>
            <a:off x="635525" y="1939502"/>
            <a:ext cx="3012575" cy="2783376"/>
          </a:xfrm>
          <a:prstGeom prst="rect">
            <a:avLst/>
          </a:prstGeom>
          <a:noFill/>
          <a:ln>
            <a:noFill/>
          </a:ln>
        </p:spPr>
      </p:pic>
      <p:sp>
        <p:nvSpPr>
          <p:cNvPr id="295" name="Google Shape;295;p31"/>
          <p:cNvSpPr txBox="1"/>
          <p:nvPr/>
        </p:nvSpPr>
        <p:spPr>
          <a:xfrm>
            <a:off x="940325" y="1115225"/>
            <a:ext cx="322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Annotation support (RNA-seq support of intron boundaries) across entire genome.</a:t>
            </a:r>
            <a:endParaRPr/>
          </a:p>
        </p:txBody>
      </p:sp>
      <p:pic>
        <p:nvPicPr>
          <p:cNvPr id="296" name="Google Shape;296;p31"/>
          <p:cNvPicPr preferRelativeResize="0"/>
          <p:nvPr/>
        </p:nvPicPr>
        <p:blipFill rotWithShape="1">
          <a:blip r:embed="rId4">
            <a:alphaModFix/>
          </a:blip>
          <a:srcRect b="0" l="0" r="0" t="4461"/>
          <a:stretch/>
        </p:blipFill>
        <p:spPr>
          <a:xfrm>
            <a:off x="4302575" y="1125950"/>
            <a:ext cx="4341423" cy="3672799"/>
          </a:xfrm>
          <a:prstGeom prst="rect">
            <a:avLst/>
          </a:prstGeom>
          <a:noFill/>
          <a:ln>
            <a:noFill/>
          </a:ln>
        </p:spPr>
      </p:pic>
      <p:sp>
        <p:nvSpPr>
          <p:cNvPr id="297" name="Google Shape;297;p31"/>
          <p:cNvSpPr/>
          <p:nvPr/>
        </p:nvSpPr>
        <p:spPr>
          <a:xfrm>
            <a:off x="6555300" y="2449850"/>
            <a:ext cx="751500" cy="73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a:off x="4257675" y="750175"/>
            <a:ext cx="49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Annotation support (RNA-seq) across chromosomes</a:t>
            </a:r>
            <a:endParaRPr/>
          </a:p>
        </p:txBody>
      </p:sp>
      <p:sp>
        <p:nvSpPr>
          <p:cNvPr id="299" name="Google Shape;299;p31"/>
          <p:cNvSpPr txBox="1"/>
          <p:nvPr>
            <p:ph type="title"/>
          </p:nvPr>
        </p:nvSpPr>
        <p:spPr>
          <a:xfrm>
            <a:off x="1098500" y="1269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i="1" lang="en-GB" sz="2220"/>
              <a:t>Sacculina carcini</a:t>
            </a:r>
            <a:r>
              <a:rPr lang="en-GB" sz="2220"/>
              <a:t>  - Annotation support (introns) </a:t>
            </a:r>
            <a:endParaRPr sz="2220"/>
          </a:p>
        </p:txBody>
      </p:sp>
      <p:pic>
        <p:nvPicPr>
          <p:cNvPr id="300" name="Google Shape;300;p31"/>
          <p:cNvPicPr preferRelativeResize="0"/>
          <p:nvPr/>
        </p:nvPicPr>
        <p:blipFill>
          <a:blip r:embed="rId5">
            <a:alphaModFix/>
          </a:blip>
          <a:stretch>
            <a:fillRect/>
          </a:stretch>
        </p:blipFill>
        <p:spPr>
          <a:xfrm>
            <a:off x="7540072" y="3827436"/>
            <a:ext cx="1408849" cy="1223714"/>
          </a:xfrm>
          <a:prstGeom prst="rect">
            <a:avLst/>
          </a:prstGeom>
          <a:noFill/>
          <a:ln>
            <a:noFill/>
          </a:ln>
        </p:spPr>
      </p:pic>
      <p:cxnSp>
        <p:nvCxnSpPr>
          <p:cNvPr id="301" name="Google Shape;301;p31"/>
          <p:cNvCxnSpPr/>
          <p:nvPr/>
        </p:nvCxnSpPr>
        <p:spPr>
          <a:xfrm flipH="1">
            <a:off x="1339775" y="2379050"/>
            <a:ext cx="687600" cy="8067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31"/>
          <p:cNvSpPr txBox="1"/>
          <p:nvPr/>
        </p:nvSpPr>
        <p:spPr>
          <a:xfrm>
            <a:off x="2027375" y="1740450"/>
            <a:ext cx="181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Annotations without aligned RNA-seq (ab-initio)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12242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Learning objectives</a:t>
            </a:r>
            <a:endParaRPr/>
          </a:p>
        </p:txBody>
      </p:sp>
      <p:sp>
        <p:nvSpPr>
          <p:cNvPr id="64" name="Google Shape;64;p14"/>
          <p:cNvSpPr txBox="1"/>
          <p:nvPr>
            <p:ph idx="1" type="body"/>
          </p:nvPr>
        </p:nvSpPr>
        <p:spPr>
          <a:xfrm>
            <a:off x="1099825" y="1198500"/>
            <a:ext cx="6186900" cy="27465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AutoNum type="arabicPeriod"/>
            </a:pPr>
            <a:r>
              <a:rPr lang="en-GB">
                <a:solidFill>
                  <a:schemeClr val="dk1"/>
                </a:solidFill>
              </a:rPr>
              <a:t>Understand how the ASG annotation pipeline works and the theory behind it.</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342900" lvl="0" marL="457200" rtl="0" algn="l">
              <a:lnSpc>
                <a:spcPct val="100000"/>
              </a:lnSpc>
              <a:spcBef>
                <a:spcPts val="1200"/>
              </a:spcBef>
              <a:spcAft>
                <a:spcPts val="0"/>
              </a:spcAft>
              <a:buClr>
                <a:schemeClr val="accent5"/>
              </a:buClr>
              <a:buSzPts val="1800"/>
              <a:buAutoNum type="arabicPeriod"/>
            </a:pPr>
            <a:r>
              <a:rPr b="1" lang="en-GB" u="sng">
                <a:solidFill>
                  <a:schemeClr val="accent5"/>
                </a:solidFill>
              </a:rPr>
              <a:t>Learn how to</a:t>
            </a:r>
            <a:r>
              <a:rPr b="1" lang="en-GB" u="sng">
                <a:solidFill>
                  <a:schemeClr val="accent5"/>
                </a:solidFill>
              </a:rPr>
              <a:t> </a:t>
            </a:r>
            <a:r>
              <a:rPr b="1" lang="en-GB" u="sng">
                <a:solidFill>
                  <a:schemeClr val="accent5"/>
                </a:solidFill>
              </a:rPr>
              <a:t>evaluate</a:t>
            </a:r>
            <a:r>
              <a:rPr b="1" lang="en-GB" u="sng">
                <a:solidFill>
                  <a:schemeClr val="accent5"/>
                </a:solidFill>
              </a:rPr>
              <a:t> your annotations.</a:t>
            </a:r>
            <a:endParaRPr b="1" u="sng">
              <a:solidFill>
                <a:schemeClr val="accent5"/>
              </a:solidFill>
            </a:endParaRPr>
          </a:p>
        </p:txBody>
      </p:sp>
      <p:pic>
        <p:nvPicPr>
          <p:cNvPr id="65" name="Google Shape;65;p14"/>
          <p:cNvPicPr preferRelativeResize="0"/>
          <p:nvPr/>
        </p:nvPicPr>
        <p:blipFill>
          <a:blip r:embed="rId3">
            <a:alphaModFix/>
          </a:blip>
          <a:stretch>
            <a:fillRect/>
          </a:stretch>
        </p:blipFill>
        <p:spPr>
          <a:xfrm flipH="1">
            <a:off x="6155999" y="2571750"/>
            <a:ext cx="2739001" cy="2406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783775" y="294675"/>
            <a:ext cx="7857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SUPER_23</a:t>
            </a:r>
            <a:endParaRPr/>
          </a:p>
        </p:txBody>
      </p:sp>
      <p:sp>
        <p:nvSpPr>
          <p:cNvPr id="308" name="Google Shape;308;p32"/>
          <p:cNvSpPr txBox="1"/>
          <p:nvPr>
            <p:ph idx="1" type="body"/>
          </p:nvPr>
        </p:nvSpPr>
        <p:spPr>
          <a:xfrm>
            <a:off x="5315100" y="1017725"/>
            <a:ext cx="3447000" cy="34317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Clr>
                <a:schemeClr val="dk1"/>
              </a:buClr>
              <a:buSzPts val="1400"/>
              <a:buChar char="●"/>
            </a:pPr>
            <a:r>
              <a:rPr lang="en-GB" sz="1400">
                <a:solidFill>
                  <a:schemeClr val="dk1"/>
                </a:solidFill>
              </a:rPr>
              <a:t>Few annotations were directly supported by RNA-seq:</a:t>
            </a:r>
            <a:endParaRPr sz="1400">
              <a:solidFill>
                <a:schemeClr val="dk1"/>
              </a:solidFill>
            </a:endParaRPr>
          </a:p>
          <a:p>
            <a:pPr indent="0" lvl="0" marL="457200" rtl="0" algn="l">
              <a:lnSpc>
                <a:spcPct val="95000"/>
              </a:lnSpc>
              <a:spcBef>
                <a:spcPts val="1200"/>
              </a:spcBef>
              <a:spcAft>
                <a:spcPts val="0"/>
              </a:spcAft>
              <a:buNone/>
            </a:pPr>
            <a:r>
              <a:rPr lang="en-GB" sz="1400">
                <a:solidFill>
                  <a:schemeClr val="dk1"/>
                </a:solidFill>
              </a:rPr>
              <a:t>Is this biology (e.g missing transcripts due to low expression)?</a:t>
            </a:r>
            <a:endParaRPr sz="1400">
              <a:solidFill>
                <a:schemeClr val="dk1"/>
              </a:solidFill>
            </a:endParaRPr>
          </a:p>
          <a:p>
            <a:pPr indent="0" lvl="0" marL="0" rtl="0" algn="l">
              <a:lnSpc>
                <a:spcPct val="95000"/>
              </a:lnSpc>
              <a:spcBef>
                <a:spcPts val="1200"/>
              </a:spcBef>
              <a:spcAft>
                <a:spcPts val="0"/>
              </a:spcAft>
              <a:buNone/>
            </a:pPr>
            <a:r>
              <a:t/>
            </a:r>
            <a:endParaRPr sz="1400">
              <a:solidFill>
                <a:schemeClr val="dk1"/>
              </a:solidFill>
            </a:endParaRPr>
          </a:p>
          <a:p>
            <a:pPr indent="-317500" lvl="0" marL="457200" rtl="0" algn="l">
              <a:lnSpc>
                <a:spcPct val="95000"/>
              </a:lnSpc>
              <a:spcBef>
                <a:spcPts val="1200"/>
              </a:spcBef>
              <a:spcAft>
                <a:spcPts val="0"/>
              </a:spcAft>
              <a:buClr>
                <a:schemeClr val="dk1"/>
              </a:buClr>
              <a:buSzPts val="1400"/>
              <a:buChar char="●"/>
            </a:pPr>
            <a:r>
              <a:rPr lang="en-GB" sz="1400">
                <a:solidFill>
                  <a:schemeClr val="dk1"/>
                </a:solidFill>
              </a:rPr>
              <a:t>All other annotations are generally not &gt;50% supported by RNA-seq:</a:t>
            </a:r>
            <a:endParaRPr sz="1400">
              <a:solidFill>
                <a:schemeClr val="dk1"/>
              </a:solidFill>
            </a:endParaRPr>
          </a:p>
          <a:p>
            <a:pPr indent="0" lvl="0" marL="457200" rtl="0" algn="l">
              <a:lnSpc>
                <a:spcPct val="95000"/>
              </a:lnSpc>
              <a:spcBef>
                <a:spcPts val="1200"/>
              </a:spcBef>
              <a:spcAft>
                <a:spcPts val="1200"/>
              </a:spcAft>
              <a:buNone/>
            </a:pPr>
            <a:r>
              <a:rPr b="1" lang="en-GB" sz="1400">
                <a:solidFill>
                  <a:schemeClr val="dk1"/>
                </a:solidFill>
              </a:rPr>
              <a:t>Did something go wrong during annotation? How can we tell?</a:t>
            </a:r>
            <a:endParaRPr b="1" sz="1400">
              <a:solidFill>
                <a:schemeClr val="dk1"/>
              </a:solidFill>
            </a:endParaRPr>
          </a:p>
        </p:txBody>
      </p:sp>
      <p:pic>
        <p:nvPicPr>
          <p:cNvPr id="309" name="Google Shape;309;p32"/>
          <p:cNvPicPr preferRelativeResize="0"/>
          <p:nvPr/>
        </p:nvPicPr>
        <p:blipFill>
          <a:blip r:embed="rId3">
            <a:alphaModFix/>
          </a:blip>
          <a:stretch>
            <a:fillRect/>
          </a:stretch>
        </p:blipFill>
        <p:spPr>
          <a:xfrm>
            <a:off x="548625" y="1017725"/>
            <a:ext cx="4426124" cy="3723450"/>
          </a:xfrm>
          <a:prstGeom prst="rect">
            <a:avLst/>
          </a:prstGeom>
          <a:noFill/>
          <a:ln>
            <a:noFill/>
          </a:ln>
        </p:spPr>
      </p:pic>
      <p:cxnSp>
        <p:nvCxnSpPr>
          <p:cNvPr id="310" name="Google Shape;310;p32"/>
          <p:cNvCxnSpPr/>
          <p:nvPr/>
        </p:nvCxnSpPr>
        <p:spPr>
          <a:xfrm flipH="1">
            <a:off x="4115075" y="3576925"/>
            <a:ext cx="685500" cy="424200"/>
          </a:xfrm>
          <a:prstGeom prst="straightConnector1">
            <a:avLst/>
          </a:prstGeom>
          <a:noFill/>
          <a:ln cap="flat" cmpd="sng" w="28575">
            <a:solidFill>
              <a:schemeClr val="dk2"/>
            </a:solidFill>
            <a:prstDash val="solid"/>
            <a:round/>
            <a:headEnd len="med" w="med" type="none"/>
            <a:tailEnd len="med" w="med" type="triangle"/>
          </a:ln>
        </p:spPr>
      </p:cxnSp>
      <p:cxnSp>
        <p:nvCxnSpPr>
          <p:cNvPr id="311" name="Google Shape;311;p32"/>
          <p:cNvCxnSpPr/>
          <p:nvPr/>
        </p:nvCxnSpPr>
        <p:spPr>
          <a:xfrm flipH="1">
            <a:off x="1296825" y="1844850"/>
            <a:ext cx="1149600" cy="454500"/>
          </a:xfrm>
          <a:prstGeom prst="straightConnector1">
            <a:avLst/>
          </a:prstGeom>
          <a:noFill/>
          <a:ln cap="flat" cmpd="sng" w="28575">
            <a:solidFill>
              <a:schemeClr val="dk2"/>
            </a:solidFill>
            <a:prstDash val="solid"/>
            <a:round/>
            <a:headEnd len="med" w="med" type="none"/>
            <a:tailEnd len="med" w="med" type="triangle"/>
          </a:ln>
        </p:spPr>
      </p:cxnSp>
      <p:sp>
        <p:nvSpPr>
          <p:cNvPr id="312" name="Google Shape;312;p32"/>
          <p:cNvSpPr txBox="1"/>
          <p:nvPr/>
        </p:nvSpPr>
        <p:spPr>
          <a:xfrm>
            <a:off x="2391038" y="1554325"/>
            <a:ext cx="95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Ab initio,</a:t>
            </a:r>
            <a:endParaRPr/>
          </a:p>
          <a:p>
            <a:pPr indent="0" lvl="0" marL="0" rtl="0" algn="l">
              <a:spcBef>
                <a:spcPts val="0"/>
              </a:spcBef>
              <a:spcAft>
                <a:spcPts val="0"/>
              </a:spcAft>
              <a:buNone/>
            </a:pPr>
            <a:r>
              <a:rPr lang="en-GB"/>
              <a:t>Not in the RNA-seq library?</a:t>
            </a:r>
            <a:endParaRPr/>
          </a:p>
        </p:txBody>
      </p:sp>
      <p:sp>
        <p:nvSpPr>
          <p:cNvPr id="313" name="Google Shape;313;p32"/>
          <p:cNvSpPr txBox="1"/>
          <p:nvPr/>
        </p:nvSpPr>
        <p:spPr>
          <a:xfrm>
            <a:off x="4276175" y="2823850"/>
            <a:ext cx="1290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Few introns supported by RNA-seq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philosophy….</a:t>
            </a:r>
            <a:endParaRPr/>
          </a:p>
        </p:txBody>
      </p:sp>
      <p:sp>
        <p:nvSpPr>
          <p:cNvPr id="319" name="Google Shape;319;p33"/>
          <p:cNvSpPr txBox="1"/>
          <p:nvPr>
            <p:ph idx="1" type="body"/>
          </p:nvPr>
        </p:nvSpPr>
        <p:spPr>
          <a:xfrm>
            <a:off x="2511375" y="1756625"/>
            <a:ext cx="6071100" cy="2727300"/>
          </a:xfrm>
          <a:prstGeom prst="rect">
            <a:avLst/>
          </a:prstGeom>
        </p:spPr>
        <p:txBody>
          <a:bodyPr anchorCtr="0" anchor="t" bIns="91425" lIns="91425" spcFirstLastPara="1" rIns="91425" wrap="square" tIns="91425">
            <a:noAutofit/>
          </a:bodyPr>
          <a:lstStyle/>
          <a:p>
            <a:pPr indent="-323532" lvl="0" marL="457200" rtl="0" algn="l">
              <a:lnSpc>
                <a:spcPct val="115000"/>
              </a:lnSpc>
              <a:spcBef>
                <a:spcPts val="0"/>
              </a:spcBef>
              <a:spcAft>
                <a:spcPts val="0"/>
              </a:spcAft>
              <a:buClr>
                <a:schemeClr val="dk1"/>
              </a:buClr>
              <a:buSzPts val="1495"/>
              <a:buChar char="●"/>
            </a:pPr>
            <a:r>
              <a:rPr lang="en-GB" sz="1495" u="sng">
                <a:solidFill>
                  <a:schemeClr val="dk1"/>
                </a:solidFill>
              </a:rPr>
              <a:t>G</a:t>
            </a:r>
            <a:r>
              <a:rPr lang="en-GB" sz="1495" u="sng">
                <a:solidFill>
                  <a:schemeClr val="dk1"/>
                </a:solidFill>
              </a:rPr>
              <a:t>ene models are predictions.</a:t>
            </a:r>
            <a:endParaRPr sz="1495" u="sng">
              <a:solidFill>
                <a:schemeClr val="dk1"/>
              </a:solidFill>
            </a:endParaRPr>
          </a:p>
          <a:p>
            <a:pPr indent="-323532" lvl="0" marL="457200" rtl="0" algn="l">
              <a:lnSpc>
                <a:spcPct val="115000"/>
              </a:lnSpc>
              <a:spcBef>
                <a:spcPts val="0"/>
              </a:spcBef>
              <a:spcAft>
                <a:spcPts val="0"/>
              </a:spcAft>
              <a:buClr>
                <a:schemeClr val="dk1"/>
              </a:buClr>
              <a:buSzPts val="1495"/>
              <a:buChar char="●"/>
            </a:pPr>
            <a:r>
              <a:rPr lang="en-GB" sz="1495">
                <a:solidFill>
                  <a:schemeClr val="dk1"/>
                </a:solidFill>
              </a:rPr>
              <a:t>Relying only on</a:t>
            </a:r>
            <a:r>
              <a:rPr lang="en-GB" sz="1495">
                <a:solidFill>
                  <a:schemeClr val="dk1"/>
                </a:solidFill>
              </a:rPr>
              <a:t> RNA-seq for annotation has limitations; not all transcripts might be expressed/some with low expression (some predictions will have to be ab-initio). </a:t>
            </a:r>
            <a:endParaRPr sz="1495">
              <a:solidFill>
                <a:schemeClr val="dk1"/>
              </a:solidFill>
            </a:endParaRPr>
          </a:p>
          <a:p>
            <a:pPr indent="-323532" lvl="0" marL="457200" rtl="0" algn="l">
              <a:lnSpc>
                <a:spcPct val="115000"/>
              </a:lnSpc>
              <a:spcBef>
                <a:spcPts val="0"/>
              </a:spcBef>
              <a:spcAft>
                <a:spcPts val="0"/>
              </a:spcAft>
              <a:buClr>
                <a:schemeClr val="dk1"/>
              </a:buClr>
              <a:buSzPts val="1495"/>
              <a:buChar char="●"/>
            </a:pPr>
            <a:r>
              <a:rPr lang="en-GB" sz="1495">
                <a:solidFill>
                  <a:schemeClr val="dk1"/>
                </a:solidFill>
              </a:rPr>
              <a:t>BUSCO gives only a general estimate of genome </a:t>
            </a:r>
            <a:r>
              <a:rPr lang="en-GB" sz="1495">
                <a:solidFill>
                  <a:schemeClr val="dk1"/>
                </a:solidFill>
              </a:rPr>
              <a:t>completeness and the number of genes predicted could vary significantly from the closest relative. </a:t>
            </a:r>
            <a:endParaRPr sz="1495">
              <a:solidFill>
                <a:schemeClr val="dk1"/>
              </a:solidFill>
            </a:endParaRPr>
          </a:p>
          <a:p>
            <a:pPr indent="-323532" lvl="0" marL="457200" rtl="0" algn="l">
              <a:lnSpc>
                <a:spcPct val="115000"/>
              </a:lnSpc>
              <a:spcBef>
                <a:spcPts val="0"/>
              </a:spcBef>
              <a:spcAft>
                <a:spcPts val="0"/>
              </a:spcAft>
              <a:buClr>
                <a:schemeClr val="dk1"/>
              </a:buClr>
              <a:buSzPts val="1495"/>
              <a:buChar char="●"/>
            </a:pPr>
            <a:r>
              <a:rPr lang="en-GB" sz="1495">
                <a:solidFill>
                  <a:schemeClr val="dk1"/>
                </a:solidFill>
              </a:rPr>
              <a:t>With new genomes there could be gene structures that have never been seen before</a:t>
            </a:r>
            <a:r>
              <a:rPr b="1" lang="en-GB" sz="1495">
                <a:solidFill>
                  <a:schemeClr val="accent5"/>
                </a:solidFill>
              </a:rPr>
              <a:t>….we don’t know what we will find</a:t>
            </a:r>
            <a:r>
              <a:rPr b="1" lang="en-GB" sz="1495">
                <a:solidFill>
                  <a:schemeClr val="accent5"/>
                </a:solidFill>
              </a:rPr>
              <a:t>...</a:t>
            </a:r>
            <a:endParaRPr b="1" sz="1495">
              <a:solidFill>
                <a:schemeClr val="accent5"/>
              </a:solidFill>
            </a:endParaRPr>
          </a:p>
          <a:p>
            <a:pPr indent="0" lvl="0" marL="457200" rtl="0" algn="l">
              <a:lnSpc>
                <a:spcPct val="115000"/>
              </a:lnSpc>
              <a:spcBef>
                <a:spcPts val="1200"/>
              </a:spcBef>
              <a:spcAft>
                <a:spcPts val="1200"/>
              </a:spcAft>
              <a:buNone/>
            </a:pPr>
            <a:r>
              <a:rPr b="1" lang="en-GB" sz="1495">
                <a:solidFill>
                  <a:schemeClr val="dk1"/>
                </a:solidFill>
              </a:rPr>
              <a:t>What is the best we can do with so much uncertainty...?</a:t>
            </a:r>
            <a:endParaRPr b="1" sz="1495">
              <a:solidFill>
                <a:schemeClr val="dk1"/>
              </a:solidFill>
            </a:endParaRPr>
          </a:p>
        </p:txBody>
      </p:sp>
      <p:sp>
        <p:nvSpPr>
          <p:cNvPr id="320" name="Google Shape;320;p33"/>
          <p:cNvSpPr txBox="1"/>
          <p:nvPr/>
        </p:nvSpPr>
        <p:spPr>
          <a:xfrm>
            <a:off x="2328925" y="1017725"/>
            <a:ext cx="372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02124"/>
                </a:solidFill>
                <a:highlight>
                  <a:srgbClr val="FFFFFF"/>
                </a:highlight>
              </a:rPr>
              <a:t>“</a:t>
            </a:r>
            <a:r>
              <a:rPr b="1" lang="en-GB" sz="1200">
                <a:solidFill>
                  <a:srgbClr val="202124"/>
                </a:solidFill>
                <a:highlight>
                  <a:srgbClr val="FFFFFF"/>
                </a:highlight>
              </a:rPr>
              <a:t>To be uncertain is to be uncomfortable, </a:t>
            </a:r>
            <a:endParaRPr b="1" sz="1200">
              <a:solidFill>
                <a:srgbClr val="202124"/>
              </a:solidFill>
              <a:highlight>
                <a:srgbClr val="FFFFFF"/>
              </a:highlight>
            </a:endParaRPr>
          </a:p>
          <a:p>
            <a:pPr indent="0" lvl="0" marL="0" rtl="0" algn="l">
              <a:spcBef>
                <a:spcPts val="0"/>
              </a:spcBef>
              <a:spcAft>
                <a:spcPts val="0"/>
              </a:spcAft>
              <a:buNone/>
            </a:pPr>
            <a:r>
              <a:rPr b="1" lang="en-GB" sz="1200">
                <a:solidFill>
                  <a:srgbClr val="202124"/>
                </a:solidFill>
                <a:highlight>
                  <a:srgbClr val="FFFFFF"/>
                </a:highlight>
              </a:rPr>
              <a:t>but to be certain is to be ridiculous.</a:t>
            </a:r>
            <a:r>
              <a:rPr lang="en-GB" sz="1200">
                <a:solidFill>
                  <a:srgbClr val="202124"/>
                </a:solidFill>
                <a:highlight>
                  <a:srgbClr val="FFFFFF"/>
                </a:highlight>
              </a:rPr>
              <a:t>” </a:t>
            </a:r>
            <a:endParaRPr sz="1200">
              <a:solidFill>
                <a:srgbClr val="202124"/>
              </a:solidFill>
              <a:highlight>
                <a:srgbClr val="FFFFFF"/>
              </a:highlight>
            </a:endParaRPr>
          </a:p>
          <a:p>
            <a:pPr indent="457200" lvl="0" marL="914400" rtl="0" algn="l">
              <a:spcBef>
                <a:spcPts val="0"/>
              </a:spcBef>
              <a:spcAft>
                <a:spcPts val="0"/>
              </a:spcAft>
              <a:buNone/>
            </a:pPr>
            <a:r>
              <a:rPr i="1" lang="en-GB" sz="1200">
                <a:solidFill>
                  <a:srgbClr val="202124"/>
                </a:solidFill>
                <a:highlight>
                  <a:srgbClr val="FFFFFF"/>
                </a:highlight>
              </a:rPr>
              <a:t>              </a:t>
            </a:r>
            <a:r>
              <a:rPr i="1" lang="en-GB" sz="1200">
                <a:solidFill>
                  <a:srgbClr val="202124"/>
                </a:solidFill>
                <a:highlight>
                  <a:srgbClr val="FFFFFF"/>
                </a:highlight>
              </a:rPr>
              <a:t>-Socrates</a:t>
            </a:r>
            <a:endParaRPr i="1"/>
          </a:p>
        </p:txBody>
      </p:sp>
      <p:pic>
        <p:nvPicPr>
          <p:cNvPr id="321" name="Google Shape;321;p33"/>
          <p:cNvPicPr preferRelativeResize="0"/>
          <p:nvPr/>
        </p:nvPicPr>
        <p:blipFill>
          <a:blip r:embed="rId3">
            <a:alphaModFix/>
          </a:blip>
          <a:stretch>
            <a:fillRect/>
          </a:stretch>
        </p:blipFill>
        <p:spPr>
          <a:xfrm>
            <a:off x="551350" y="1154500"/>
            <a:ext cx="1635600" cy="2453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the UCSC genome browser to inspect annotations</a:t>
            </a:r>
            <a:endParaRPr/>
          </a:p>
        </p:txBody>
      </p:sp>
      <p:sp>
        <p:nvSpPr>
          <p:cNvPr id="327" name="Google Shape;32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GB"/>
              <a:t>We can look closer at the layers of evidence used in the </a:t>
            </a:r>
            <a:r>
              <a:rPr b="1" lang="en-GB"/>
              <a:t>prediction</a:t>
            </a:r>
            <a:r>
              <a:rPr b="1" lang="en-GB"/>
              <a:t> of gene models. </a:t>
            </a:r>
            <a:endParaRPr b="1"/>
          </a:p>
          <a:p>
            <a:pPr indent="0" lvl="0" marL="457200" rtl="0" algn="l">
              <a:spcBef>
                <a:spcPts val="1200"/>
              </a:spcBef>
              <a:spcAft>
                <a:spcPts val="0"/>
              </a:spcAft>
              <a:buNone/>
            </a:pPr>
            <a:r>
              <a:rPr lang="en-GB"/>
              <a:t>This can show us:</a:t>
            </a:r>
            <a:endParaRPr/>
          </a:p>
          <a:p>
            <a:pPr indent="-342900" lvl="0" marL="457200" rtl="0" algn="l">
              <a:spcBef>
                <a:spcPts val="1200"/>
              </a:spcBef>
              <a:spcAft>
                <a:spcPts val="0"/>
              </a:spcAft>
              <a:buSzPts val="1800"/>
              <a:buChar char="-"/>
            </a:pPr>
            <a:r>
              <a:rPr lang="en-GB"/>
              <a:t>RNA-seq coverage for exons.</a:t>
            </a:r>
            <a:endParaRPr/>
          </a:p>
          <a:p>
            <a:pPr indent="-342900" lvl="0" marL="457200" rtl="0" algn="l">
              <a:spcBef>
                <a:spcPts val="0"/>
              </a:spcBef>
              <a:spcAft>
                <a:spcPts val="0"/>
              </a:spcAft>
              <a:buSzPts val="1800"/>
              <a:buChar char="-"/>
            </a:pPr>
            <a:r>
              <a:rPr lang="en-GB"/>
              <a:t>The location of intron hints.</a:t>
            </a:r>
            <a:endParaRPr/>
          </a:p>
          <a:p>
            <a:pPr indent="-342900" lvl="0" marL="457200" rtl="0" algn="l">
              <a:spcBef>
                <a:spcPts val="0"/>
              </a:spcBef>
              <a:spcAft>
                <a:spcPts val="0"/>
              </a:spcAft>
              <a:buSzPts val="1800"/>
              <a:buChar char="-"/>
            </a:pPr>
            <a:r>
              <a:rPr lang="en-GB"/>
              <a:t>Which </a:t>
            </a:r>
            <a:r>
              <a:rPr lang="en-GB"/>
              <a:t>training</a:t>
            </a:r>
            <a:r>
              <a:rPr lang="en-GB"/>
              <a:t> genes were used in prediction.</a:t>
            </a:r>
            <a:endParaRPr/>
          </a:p>
          <a:p>
            <a:pPr indent="0" lvl="0" marL="0" rtl="0" algn="l">
              <a:spcBef>
                <a:spcPts val="1200"/>
              </a:spcBef>
              <a:spcAft>
                <a:spcPts val="1200"/>
              </a:spcAft>
              <a:buNone/>
            </a:pPr>
            <a:r>
              <a:t/>
            </a:r>
            <a:endParaRPr/>
          </a:p>
        </p:txBody>
      </p:sp>
      <p:pic>
        <p:nvPicPr>
          <p:cNvPr id="328" name="Google Shape;328;p34"/>
          <p:cNvPicPr preferRelativeResize="0"/>
          <p:nvPr/>
        </p:nvPicPr>
        <p:blipFill rotWithShape="1">
          <a:blip r:embed="rId3">
            <a:alphaModFix/>
          </a:blip>
          <a:srcRect b="0" l="5624" r="0" t="0"/>
          <a:stretch/>
        </p:blipFill>
        <p:spPr>
          <a:xfrm>
            <a:off x="5537150" y="1760875"/>
            <a:ext cx="3165051" cy="2199600"/>
          </a:xfrm>
          <a:prstGeom prst="rect">
            <a:avLst/>
          </a:prstGeom>
          <a:noFill/>
          <a:ln>
            <a:noFill/>
          </a:ln>
        </p:spPr>
      </p:pic>
      <p:sp>
        <p:nvSpPr>
          <p:cNvPr id="329" name="Google Shape;329;p34"/>
          <p:cNvSpPr txBox="1"/>
          <p:nvPr/>
        </p:nvSpPr>
        <p:spPr>
          <a:xfrm>
            <a:off x="590450" y="4015075"/>
            <a:ext cx="456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0097A7"/>
                </a:solidFill>
              </a:rPr>
              <a:t>And give us an idea (for a </a:t>
            </a:r>
            <a:r>
              <a:rPr b="1" lang="en-GB" sz="1600">
                <a:solidFill>
                  <a:srgbClr val="0097A7"/>
                </a:solidFill>
              </a:rPr>
              <a:t>particular</a:t>
            </a:r>
            <a:r>
              <a:rPr b="1" lang="en-GB" sz="1600">
                <a:solidFill>
                  <a:srgbClr val="0097A7"/>
                </a:solidFill>
              </a:rPr>
              <a:t> gene of interest) how well supported the annotation is….</a:t>
            </a:r>
            <a:endParaRPr b="1" sz="1600">
              <a:solidFill>
                <a:srgbClr val="0097A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180925" y="253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The UCSC browser </a:t>
            </a:r>
            <a:endParaRPr/>
          </a:p>
        </p:txBody>
      </p:sp>
      <p:pic>
        <p:nvPicPr>
          <p:cNvPr id="335" name="Google Shape;335;p35"/>
          <p:cNvPicPr preferRelativeResize="0"/>
          <p:nvPr/>
        </p:nvPicPr>
        <p:blipFill rotWithShape="1">
          <a:blip r:embed="rId3">
            <a:alphaModFix/>
          </a:blip>
          <a:srcRect b="0" l="0" r="0" t="8240"/>
          <a:stretch/>
        </p:blipFill>
        <p:spPr>
          <a:xfrm>
            <a:off x="78650" y="1472688"/>
            <a:ext cx="8865301" cy="1799850"/>
          </a:xfrm>
          <a:prstGeom prst="rect">
            <a:avLst/>
          </a:prstGeom>
          <a:noFill/>
          <a:ln>
            <a:noFill/>
          </a:ln>
        </p:spPr>
      </p:pic>
      <p:cxnSp>
        <p:nvCxnSpPr>
          <p:cNvPr id="336" name="Google Shape;336;p35"/>
          <p:cNvCxnSpPr/>
          <p:nvPr/>
        </p:nvCxnSpPr>
        <p:spPr>
          <a:xfrm flipH="1" rot="10800000">
            <a:off x="1699975" y="2132450"/>
            <a:ext cx="28800" cy="1415700"/>
          </a:xfrm>
          <a:prstGeom prst="straightConnector1">
            <a:avLst/>
          </a:prstGeom>
          <a:noFill/>
          <a:ln cap="flat" cmpd="sng" w="76200">
            <a:solidFill>
              <a:schemeClr val="dk2"/>
            </a:solidFill>
            <a:prstDash val="solid"/>
            <a:round/>
            <a:headEnd len="med" w="med" type="none"/>
            <a:tailEnd len="med" w="med" type="triangle"/>
          </a:ln>
        </p:spPr>
      </p:cxnSp>
      <p:cxnSp>
        <p:nvCxnSpPr>
          <p:cNvPr id="337" name="Google Shape;337;p35"/>
          <p:cNvCxnSpPr/>
          <p:nvPr/>
        </p:nvCxnSpPr>
        <p:spPr>
          <a:xfrm rot="10800000">
            <a:off x="5970550" y="2710850"/>
            <a:ext cx="528600" cy="790800"/>
          </a:xfrm>
          <a:prstGeom prst="straightConnector1">
            <a:avLst/>
          </a:prstGeom>
          <a:noFill/>
          <a:ln cap="flat" cmpd="sng" w="76200">
            <a:solidFill>
              <a:schemeClr val="dk2"/>
            </a:solidFill>
            <a:prstDash val="solid"/>
            <a:round/>
            <a:headEnd len="med" w="med" type="none"/>
            <a:tailEnd len="med" w="med" type="triangle"/>
          </a:ln>
        </p:spPr>
      </p:cxnSp>
      <p:cxnSp>
        <p:nvCxnSpPr>
          <p:cNvPr id="338" name="Google Shape;338;p35"/>
          <p:cNvCxnSpPr/>
          <p:nvPr/>
        </p:nvCxnSpPr>
        <p:spPr>
          <a:xfrm rot="10800000">
            <a:off x="2806875" y="3335425"/>
            <a:ext cx="26400" cy="796800"/>
          </a:xfrm>
          <a:prstGeom prst="straightConnector1">
            <a:avLst/>
          </a:prstGeom>
          <a:noFill/>
          <a:ln cap="flat" cmpd="sng" w="76200">
            <a:solidFill>
              <a:schemeClr val="dk2"/>
            </a:solidFill>
            <a:prstDash val="solid"/>
            <a:round/>
            <a:headEnd len="med" w="med" type="none"/>
            <a:tailEnd len="med" w="med" type="triangle"/>
          </a:ln>
        </p:spPr>
      </p:cxnSp>
      <p:sp>
        <p:nvSpPr>
          <p:cNvPr id="339" name="Google Shape;339;p35"/>
          <p:cNvSpPr txBox="1"/>
          <p:nvPr/>
        </p:nvSpPr>
        <p:spPr>
          <a:xfrm>
            <a:off x="1351250" y="3430625"/>
            <a:ext cx="101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Intron hints </a:t>
            </a:r>
            <a:endParaRPr/>
          </a:p>
        </p:txBody>
      </p:sp>
      <p:sp>
        <p:nvSpPr>
          <p:cNvPr id="340" name="Google Shape;340;p35"/>
          <p:cNvSpPr txBox="1"/>
          <p:nvPr/>
        </p:nvSpPr>
        <p:spPr>
          <a:xfrm>
            <a:off x="2510725" y="4053775"/>
            <a:ext cx="96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RNA-seq mapped to exons </a:t>
            </a:r>
            <a:endParaRPr/>
          </a:p>
        </p:txBody>
      </p:sp>
      <p:sp>
        <p:nvSpPr>
          <p:cNvPr id="341" name="Google Shape;341;p35"/>
          <p:cNvSpPr txBox="1"/>
          <p:nvPr/>
        </p:nvSpPr>
        <p:spPr>
          <a:xfrm>
            <a:off x="6372700" y="3471950"/>
            <a:ext cx="90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Soft masked repeats</a:t>
            </a:r>
            <a:endParaRPr/>
          </a:p>
        </p:txBody>
      </p:sp>
      <p:sp>
        <p:nvSpPr>
          <p:cNvPr id="342" name="Google Shape;342;p35"/>
          <p:cNvSpPr txBox="1"/>
          <p:nvPr/>
        </p:nvSpPr>
        <p:spPr>
          <a:xfrm>
            <a:off x="916175" y="914400"/>
            <a:ext cx="61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 the browser, annotation evidence and gene predictions are aligned….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311700" y="233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The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2355"/>
              <a:t>Isoforms….. g</a:t>
            </a:r>
            <a:r>
              <a:rPr lang="en-GB" sz="2355"/>
              <a:t>5199 / </a:t>
            </a:r>
            <a:r>
              <a:rPr lang="en-GB" sz="2355"/>
              <a:t>unc-32 homolog</a:t>
            </a:r>
            <a:endParaRPr sz="2355"/>
          </a:p>
        </p:txBody>
      </p:sp>
      <p:pic>
        <p:nvPicPr>
          <p:cNvPr id="348" name="Google Shape;348;p36"/>
          <p:cNvPicPr preferRelativeResize="0"/>
          <p:nvPr/>
        </p:nvPicPr>
        <p:blipFill>
          <a:blip r:embed="rId3">
            <a:alphaModFix/>
          </a:blip>
          <a:stretch>
            <a:fillRect/>
          </a:stretch>
        </p:blipFill>
        <p:spPr>
          <a:xfrm>
            <a:off x="417900" y="1463450"/>
            <a:ext cx="5362000" cy="3516651"/>
          </a:xfrm>
          <a:prstGeom prst="rect">
            <a:avLst/>
          </a:prstGeom>
          <a:noFill/>
          <a:ln>
            <a:noFill/>
          </a:ln>
        </p:spPr>
      </p:pic>
      <p:sp>
        <p:nvSpPr>
          <p:cNvPr id="349" name="Google Shape;349;p36"/>
          <p:cNvSpPr txBox="1"/>
          <p:nvPr/>
        </p:nvSpPr>
        <p:spPr>
          <a:xfrm>
            <a:off x="5914025" y="857550"/>
            <a:ext cx="31428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100"/>
              <a:t>Location: SUPER_21:978744-995286</a:t>
            </a:r>
            <a:endParaRPr sz="1100"/>
          </a:p>
          <a:p>
            <a:pPr indent="0" lvl="0" marL="0" rtl="0" algn="just">
              <a:spcBef>
                <a:spcPts val="0"/>
              </a:spcBef>
              <a:spcAft>
                <a:spcPts val="0"/>
              </a:spcAft>
              <a:buNone/>
            </a:pPr>
            <a:r>
              <a:rPr lang="en-GB" sz="1100"/>
              <a:t>2 isoforms with an alternate splice site</a:t>
            </a:r>
            <a:endParaRPr sz="1100"/>
          </a:p>
          <a:p>
            <a:pPr indent="0" lvl="0" marL="0" rtl="0" algn="just">
              <a:spcBef>
                <a:spcPts val="0"/>
              </a:spcBef>
              <a:spcAft>
                <a:spcPts val="0"/>
              </a:spcAft>
              <a:buNone/>
            </a:pPr>
            <a:r>
              <a:t/>
            </a:r>
            <a:endParaRPr sz="1100"/>
          </a:p>
          <a:p>
            <a:pPr indent="0" lvl="0" marL="0" rtl="0" algn="just">
              <a:spcBef>
                <a:spcPts val="0"/>
              </a:spcBef>
              <a:spcAft>
                <a:spcPts val="0"/>
              </a:spcAft>
              <a:buNone/>
            </a:pPr>
            <a:r>
              <a:rPr lang="en-GB" sz="1100"/>
              <a:t>“</a:t>
            </a:r>
            <a:r>
              <a:rPr lang="en-GB" sz="1100"/>
              <a:t>Essential component of the vacuolar proton pump (V-ATPase), a multimeric enzyme that catalyzes the translocation of protons across the membranes. Required for assembly and activity of the V-ATPase”</a:t>
            </a:r>
            <a:endParaRPr sz="1100"/>
          </a:p>
        </p:txBody>
      </p:sp>
      <p:pic>
        <p:nvPicPr>
          <p:cNvPr id="350" name="Google Shape;350;p36"/>
          <p:cNvPicPr preferRelativeResize="0"/>
          <p:nvPr/>
        </p:nvPicPr>
        <p:blipFill>
          <a:blip r:embed="rId4">
            <a:alphaModFix/>
          </a:blip>
          <a:stretch>
            <a:fillRect/>
          </a:stretch>
        </p:blipFill>
        <p:spPr>
          <a:xfrm>
            <a:off x="5889525" y="2571750"/>
            <a:ext cx="3191801" cy="1940500"/>
          </a:xfrm>
          <a:prstGeom prst="rect">
            <a:avLst/>
          </a:prstGeom>
          <a:noFill/>
          <a:ln>
            <a:noFill/>
          </a:ln>
        </p:spPr>
      </p:pic>
      <p:sp>
        <p:nvSpPr>
          <p:cNvPr id="351" name="Google Shape;351;p36"/>
          <p:cNvSpPr txBox="1"/>
          <p:nvPr/>
        </p:nvSpPr>
        <p:spPr>
          <a:xfrm>
            <a:off x="1535025" y="2121700"/>
            <a:ext cx="46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‘bad’ - longest exon</a:t>
            </a:r>
            <a:endParaRPr/>
          </a:p>
        </p:txBody>
      </p:sp>
      <p:pic>
        <p:nvPicPr>
          <p:cNvPr id="357" name="Google Shape;357;p37"/>
          <p:cNvPicPr preferRelativeResize="0"/>
          <p:nvPr/>
        </p:nvPicPr>
        <p:blipFill>
          <a:blip r:embed="rId3">
            <a:alphaModFix/>
          </a:blip>
          <a:stretch>
            <a:fillRect/>
          </a:stretch>
        </p:blipFill>
        <p:spPr>
          <a:xfrm>
            <a:off x="1343501" y="1017725"/>
            <a:ext cx="5460425" cy="4125775"/>
          </a:xfrm>
          <a:prstGeom prst="rect">
            <a:avLst/>
          </a:prstGeom>
          <a:noFill/>
          <a:ln>
            <a:noFill/>
          </a:ln>
        </p:spPr>
      </p:pic>
      <p:cxnSp>
        <p:nvCxnSpPr>
          <p:cNvPr id="358" name="Google Shape;358;p37"/>
          <p:cNvCxnSpPr/>
          <p:nvPr/>
        </p:nvCxnSpPr>
        <p:spPr>
          <a:xfrm flipH="1">
            <a:off x="2802650" y="2662805"/>
            <a:ext cx="871800" cy="47310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‘ugly’ - the longest intron</a:t>
            </a:r>
            <a:endParaRPr/>
          </a:p>
        </p:txBody>
      </p:sp>
      <p:pic>
        <p:nvPicPr>
          <p:cNvPr id="364" name="Google Shape;364;p38"/>
          <p:cNvPicPr preferRelativeResize="0"/>
          <p:nvPr/>
        </p:nvPicPr>
        <p:blipFill>
          <a:blip r:embed="rId3">
            <a:alphaModFix/>
          </a:blip>
          <a:stretch>
            <a:fillRect/>
          </a:stretch>
        </p:blipFill>
        <p:spPr>
          <a:xfrm>
            <a:off x="1803247" y="1017725"/>
            <a:ext cx="5352652" cy="4125774"/>
          </a:xfrm>
          <a:prstGeom prst="rect">
            <a:avLst/>
          </a:prstGeom>
          <a:noFill/>
          <a:ln>
            <a:noFill/>
          </a:ln>
        </p:spPr>
      </p:pic>
      <p:cxnSp>
        <p:nvCxnSpPr>
          <p:cNvPr id="365" name="Google Shape;365;p38"/>
          <p:cNvCxnSpPr/>
          <p:nvPr/>
        </p:nvCxnSpPr>
        <p:spPr>
          <a:xfrm flipH="1">
            <a:off x="1457950" y="1910405"/>
            <a:ext cx="871800" cy="47310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to try it out!</a:t>
            </a:r>
            <a:endParaRPr/>
          </a:p>
        </p:txBody>
      </p:sp>
      <p:sp>
        <p:nvSpPr>
          <p:cNvPr id="371" name="Google Shape;371;p3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Scenario 1.</a:t>
            </a:r>
            <a:endParaRPr sz="1600"/>
          </a:p>
          <a:p>
            <a:pPr indent="0" lvl="0" marL="0" rtl="0" algn="l">
              <a:spcBef>
                <a:spcPts val="1200"/>
              </a:spcBef>
              <a:spcAft>
                <a:spcPts val="1200"/>
              </a:spcAft>
              <a:buNone/>
            </a:pPr>
            <a:r>
              <a:rPr lang="en-GB" sz="1600"/>
              <a:t>The pipeline has annotated </a:t>
            </a:r>
            <a:r>
              <a:rPr lang="en-GB" sz="1500">
                <a:solidFill>
                  <a:schemeClr val="dk1"/>
                </a:solidFill>
              </a:rPr>
              <a:t>a</a:t>
            </a:r>
            <a:r>
              <a:rPr lang="en-GB" sz="1600"/>
              <a:t> tetraspanin gene, looking in the braker.gff file you see this gene (</a:t>
            </a:r>
            <a:r>
              <a:rPr lang="en-GB" sz="1500">
                <a:solidFill>
                  <a:schemeClr val="dk1"/>
                </a:solidFill>
              </a:rPr>
              <a:t>g13722.t1</a:t>
            </a:r>
            <a:r>
              <a:rPr lang="en-GB" sz="1600"/>
              <a:t>) </a:t>
            </a:r>
            <a:r>
              <a:rPr lang="en-GB" sz="1600"/>
              <a:t>is located on the chromosome labelled SUPER_26, how would you look closer at this annotation?</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40"/>
          <p:cNvSpPr txBox="1"/>
          <p:nvPr>
            <p:ph type="title"/>
          </p:nvPr>
        </p:nvSpPr>
        <p:spPr>
          <a:xfrm>
            <a:off x="311700" y="38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 to ‘My Data’ then ‘Track Hubs’ </a:t>
            </a:r>
            <a:endParaRPr/>
          </a:p>
        </p:txBody>
      </p:sp>
      <p:pic>
        <p:nvPicPr>
          <p:cNvPr id="377" name="Google Shape;377;p40"/>
          <p:cNvPicPr preferRelativeResize="0"/>
          <p:nvPr/>
        </p:nvPicPr>
        <p:blipFill>
          <a:blip r:embed="rId3">
            <a:alphaModFix/>
          </a:blip>
          <a:stretch>
            <a:fillRect/>
          </a:stretch>
        </p:blipFill>
        <p:spPr>
          <a:xfrm>
            <a:off x="1577950" y="1116908"/>
            <a:ext cx="4958977" cy="3657567"/>
          </a:xfrm>
          <a:prstGeom prst="rect">
            <a:avLst/>
          </a:prstGeom>
          <a:noFill/>
          <a:ln>
            <a:noFill/>
          </a:ln>
        </p:spPr>
      </p:pic>
      <p:cxnSp>
        <p:nvCxnSpPr>
          <p:cNvPr id="378" name="Google Shape;378;p40"/>
          <p:cNvCxnSpPr/>
          <p:nvPr/>
        </p:nvCxnSpPr>
        <p:spPr>
          <a:xfrm flipH="1">
            <a:off x="4964025" y="1467500"/>
            <a:ext cx="963300" cy="269700"/>
          </a:xfrm>
          <a:prstGeom prst="straightConnector1">
            <a:avLst/>
          </a:prstGeom>
          <a:noFill/>
          <a:ln cap="flat" cmpd="sng" w="76200">
            <a:solidFill>
              <a:schemeClr val="dk2"/>
            </a:solidFill>
            <a:prstDash val="solid"/>
            <a:round/>
            <a:headEnd len="med" w="med" type="none"/>
            <a:tailEnd len="med" w="med" type="triangle"/>
          </a:ln>
        </p:spPr>
      </p:cxnSp>
      <p:sp>
        <p:nvSpPr>
          <p:cNvPr id="379" name="Google Shape;379;p40"/>
          <p:cNvSpPr txBox="1"/>
          <p:nvPr/>
        </p:nvSpPr>
        <p:spPr>
          <a:xfrm>
            <a:off x="5521950" y="47151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accent5"/>
                </a:solidFill>
                <a:hlinkClick r:id="rId4">
                  <a:extLst>
                    <a:ext uri="{A12FA001-AC4F-418D-AE19-62706E023703}">
                      <ahyp:hlinkClr val="tx"/>
                    </a:ext>
                  </a:extLst>
                </a:hlinkClick>
              </a:rPr>
              <a:t>https://genome.ucsc.edu/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GB" sz="2020"/>
              <a:t>Under ‘My Hubs’ Copy and paste the URL: </a:t>
            </a:r>
            <a:r>
              <a:rPr lang="en-GB" sz="2020"/>
              <a:t> </a:t>
            </a:r>
            <a:r>
              <a:rPr lang="en-GB" sz="1750">
                <a:latin typeface="Helvetica Neue"/>
                <a:ea typeface="Helvetica Neue"/>
                <a:cs typeface="Helvetica Neue"/>
                <a:sym typeface="Helvetica Neue"/>
              </a:rPr>
              <a:t> </a:t>
            </a:r>
            <a:r>
              <a:rPr lang="en-GB" sz="1650"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https://testhubs.s3.eu-west-2.amazonaws.com/barnacle_crab/hub.txt</a:t>
            </a:r>
            <a:r>
              <a:rPr lang="en-GB" sz="1650">
                <a:solidFill>
                  <a:schemeClr val="accent5"/>
                </a:solidFill>
                <a:latin typeface="Helvetica Neue"/>
                <a:ea typeface="Helvetica Neue"/>
                <a:cs typeface="Helvetica Neue"/>
                <a:sym typeface="Helvetica Neue"/>
              </a:rPr>
              <a:t> </a:t>
            </a:r>
            <a:endParaRPr sz="2460">
              <a:solidFill>
                <a:schemeClr val="accent5"/>
              </a:solidFill>
            </a:endParaRPr>
          </a:p>
          <a:p>
            <a:pPr indent="0" lvl="0" marL="0" rtl="0" algn="l">
              <a:lnSpc>
                <a:spcPct val="115000"/>
              </a:lnSpc>
              <a:spcBef>
                <a:spcPts val="1200"/>
              </a:spcBef>
              <a:spcAft>
                <a:spcPts val="0"/>
              </a:spcAft>
              <a:buClr>
                <a:schemeClr val="dk1"/>
              </a:buClr>
              <a:buSzPts val="990"/>
              <a:buFont typeface="Arial"/>
              <a:buNone/>
            </a:pPr>
            <a:r>
              <a:t/>
            </a:r>
            <a:endParaRPr sz="1245">
              <a:solidFill>
                <a:schemeClr val="lt1"/>
              </a:solidFill>
            </a:endParaRPr>
          </a:p>
          <a:p>
            <a:pPr indent="0" lvl="0" marL="0" rtl="0" algn="l">
              <a:spcBef>
                <a:spcPts val="1200"/>
              </a:spcBef>
              <a:spcAft>
                <a:spcPts val="0"/>
              </a:spcAft>
              <a:buSzPts val="990"/>
              <a:buNone/>
            </a:pPr>
            <a:r>
              <a:t/>
            </a:r>
            <a:endParaRPr sz="2820">
              <a:solidFill>
                <a:schemeClr val="lt1"/>
              </a:solidFill>
            </a:endParaRPr>
          </a:p>
        </p:txBody>
      </p:sp>
      <p:pic>
        <p:nvPicPr>
          <p:cNvPr id="385" name="Google Shape;385;p41"/>
          <p:cNvPicPr preferRelativeResize="0"/>
          <p:nvPr/>
        </p:nvPicPr>
        <p:blipFill>
          <a:blip r:embed="rId4">
            <a:alphaModFix/>
          </a:blip>
          <a:stretch>
            <a:fillRect/>
          </a:stretch>
        </p:blipFill>
        <p:spPr>
          <a:xfrm>
            <a:off x="1003624" y="1336825"/>
            <a:ext cx="6008499" cy="3591774"/>
          </a:xfrm>
          <a:prstGeom prst="rect">
            <a:avLst/>
          </a:prstGeom>
          <a:noFill/>
          <a:ln>
            <a:noFill/>
          </a:ln>
        </p:spPr>
      </p:pic>
      <p:cxnSp>
        <p:nvCxnSpPr>
          <p:cNvPr id="386" name="Google Shape;386;p41"/>
          <p:cNvCxnSpPr/>
          <p:nvPr/>
        </p:nvCxnSpPr>
        <p:spPr>
          <a:xfrm flipH="1">
            <a:off x="4713375" y="2388750"/>
            <a:ext cx="783300" cy="475200"/>
          </a:xfrm>
          <a:prstGeom prst="straightConnector1">
            <a:avLst/>
          </a:prstGeom>
          <a:noFill/>
          <a:ln cap="flat" cmpd="sng" w="76200">
            <a:solidFill>
              <a:schemeClr val="dk2"/>
            </a:solidFill>
            <a:prstDash val="solid"/>
            <a:round/>
            <a:headEnd len="med" w="med" type="none"/>
            <a:tailEnd len="med" w="med" type="triangle"/>
          </a:ln>
        </p:spPr>
      </p:cxnSp>
      <p:sp>
        <p:nvSpPr>
          <p:cNvPr id="387" name="Google Shape;387;p41"/>
          <p:cNvSpPr txBox="1"/>
          <p:nvPr/>
        </p:nvSpPr>
        <p:spPr>
          <a:xfrm>
            <a:off x="5432475" y="1619250"/>
            <a:ext cx="1733700" cy="7695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rPr>
              <a:t>Then click on Add Hub.</a:t>
            </a:r>
            <a:endParaRPr sz="19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2480775" y="306625"/>
            <a:ext cx="3854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ASG annotation pipeline</a:t>
            </a:r>
            <a:endParaRPr/>
          </a:p>
        </p:txBody>
      </p:sp>
      <p:sp>
        <p:nvSpPr>
          <p:cNvPr id="71" name="Google Shape;71;p15"/>
          <p:cNvSpPr txBox="1"/>
          <p:nvPr>
            <p:ph idx="1" type="body"/>
          </p:nvPr>
        </p:nvSpPr>
        <p:spPr>
          <a:xfrm>
            <a:off x="647050" y="1307275"/>
            <a:ext cx="4399500" cy="29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solidFill>
                  <a:schemeClr val="accent5"/>
                </a:solidFill>
              </a:rPr>
              <a:t>Aim: To annotate genomes from symbiont samples.</a:t>
            </a:r>
            <a:endParaRPr b="1" sz="1700">
              <a:solidFill>
                <a:schemeClr val="accent5"/>
              </a:solidFill>
            </a:endParaRPr>
          </a:p>
          <a:p>
            <a:pPr indent="0" lvl="0" marL="0" rtl="0" algn="ctr">
              <a:spcBef>
                <a:spcPts val="0"/>
              </a:spcBef>
              <a:spcAft>
                <a:spcPts val="0"/>
              </a:spcAft>
              <a:buNone/>
            </a:pPr>
            <a:r>
              <a:t/>
            </a:r>
            <a:endParaRPr b="1" sz="1700">
              <a:solidFill>
                <a:schemeClr val="accent5"/>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Perform annotations for different taxa across the tree of life.</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Provide rapid, chromosome level annotation.</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u="sng">
                <a:solidFill>
                  <a:schemeClr val="dk1"/>
                </a:solidFill>
              </a:rPr>
              <a:t>Send annotations to ensembl for hosting</a:t>
            </a:r>
            <a:r>
              <a:rPr lang="en-GB" sz="1600">
                <a:solidFill>
                  <a:schemeClr val="dk1"/>
                </a:solidFill>
              </a:rPr>
              <a:t>.</a:t>
            </a:r>
            <a:endParaRPr sz="1600">
              <a:solidFill>
                <a:schemeClr val="dk1"/>
              </a:solidFill>
            </a:endParaRPr>
          </a:p>
        </p:txBody>
      </p:sp>
      <p:sp>
        <p:nvSpPr>
          <p:cNvPr id="72" name="Google Shape;72;p15"/>
          <p:cNvSpPr txBox="1"/>
          <p:nvPr/>
        </p:nvSpPr>
        <p:spPr>
          <a:xfrm>
            <a:off x="5458950" y="1125500"/>
            <a:ext cx="34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Assemblies curated to </a:t>
            </a:r>
            <a:r>
              <a:rPr lang="en-GB"/>
              <a:t>chromosome</a:t>
            </a:r>
            <a:r>
              <a:rPr lang="en-GB"/>
              <a:t> level </a:t>
            </a:r>
            <a:endParaRPr/>
          </a:p>
        </p:txBody>
      </p:sp>
      <p:pic>
        <p:nvPicPr>
          <p:cNvPr id="73" name="Google Shape;73;p15"/>
          <p:cNvPicPr preferRelativeResize="0"/>
          <p:nvPr/>
        </p:nvPicPr>
        <p:blipFill>
          <a:blip r:embed="rId3">
            <a:alphaModFix/>
          </a:blip>
          <a:stretch>
            <a:fillRect/>
          </a:stretch>
        </p:blipFill>
        <p:spPr>
          <a:xfrm>
            <a:off x="5678850" y="1540900"/>
            <a:ext cx="2969999" cy="2969999"/>
          </a:xfrm>
          <a:prstGeom prst="rect">
            <a:avLst/>
          </a:prstGeom>
          <a:noFill/>
          <a:ln>
            <a:noFill/>
          </a:ln>
        </p:spPr>
      </p:pic>
      <p:pic>
        <p:nvPicPr>
          <p:cNvPr id="74" name="Google Shape;74;p15"/>
          <p:cNvPicPr preferRelativeResize="0"/>
          <p:nvPr/>
        </p:nvPicPr>
        <p:blipFill>
          <a:blip r:embed="rId4">
            <a:alphaModFix/>
          </a:blip>
          <a:stretch>
            <a:fillRect/>
          </a:stretch>
        </p:blipFill>
        <p:spPr>
          <a:xfrm>
            <a:off x="4416650" y="3378674"/>
            <a:ext cx="2353075" cy="1764825"/>
          </a:xfrm>
          <a:prstGeom prst="rect">
            <a:avLst/>
          </a:prstGeom>
          <a:noFill/>
          <a:ln>
            <a:noFill/>
          </a:ln>
        </p:spPr>
      </p:pic>
      <p:sp>
        <p:nvSpPr>
          <p:cNvPr id="75" name="Google Shape;75;p15"/>
          <p:cNvSpPr txBox="1"/>
          <p:nvPr/>
        </p:nvSpPr>
        <p:spPr>
          <a:xfrm>
            <a:off x="6405875" y="4631700"/>
            <a:ext cx="23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HiC map of </a:t>
            </a:r>
            <a:r>
              <a:rPr b="1" lang="en-GB"/>
              <a:t>qxSacCarc1</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42"/>
          <p:cNvSpPr txBox="1"/>
          <p:nvPr>
            <p:ph type="title"/>
          </p:nvPr>
        </p:nvSpPr>
        <p:spPr>
          <a:xfrm>
            <a:off x="311700" y="29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Click on ‘GO’ to get to the browser</a:t>
            </a:r>
            <a:endParaRPr/>
          </a:p>
        </p:txBody>
      </p:sp>
      <p:pic>
        <p:nvPicPr>
          <p:cNvPr id="393" name="Google Shape;393;p42"/>
          <p:cNvPicPr preferRelativeResize="0"/>
          <p:nvPr/>
        </p:nvPicPr>
        <p:blipFill>
          <a:blip r:embed="rId3">
            <a:alphaModFix/>
          </a:blip>
          <a:stretch>
            <a:fillRect/>
          </a:stretch>
        </p:blipFill>
        <p:spPr>
          <a:xfrm>
            <a:off x="909186" y="863600"/>
            <a:ext cx="6308066" cy="3782326"/>
          </a:xfrm>
          <a:prstGeom prst="rect">
            <a:avLst/>
          </a:prstGeom>
          <a:noFill/>
          <a:ln>
            <a:noFill/>
          </a:ln>
        </p:spPr>
      </p:pic>
      <p:cxnSp>
        <p:nvCxnSpPr>
          <p:cNvPr id="394" name="Google Shape;394;p42"/>
          <p:cNvCxnSpPr/>
          <p:nvPr/>
        </p:nvCxnSpPr>
        <p:spPr>
          <a:xfrm flipH="1">
            <a:off x="6279975" y="1733775"/>
            <a:ext cx="629400" cy="411000"/>
          </a:xfrm>
          <a:prstGeom prst="straightConnector1">
            <a:avLst/>
          </a:prstGeom>
          <a:noFill/>
          <a:ln cap="flat" cmpd="sng" w="76200">
            <a:solidFill>
              <a:schemeClr val="dk2"/>
            </a:solidFill>
            <a:prstDash val="solid"/>
            <a:round/>
            <a:headEnd len="med" w="med" type="none"/>
            <a:tailEnd len="med" w="med" type="triangle"/>
          </a:ln>
        </p:spPr>
      </p:cxnSp>
      <p:cxnSp>
        <p:nvCxnSpPr>
          <p:cNvPr id="395" name="Google Shape;395;p42"/>
          <p:cNvCxnSpPr/>
          <p:nvPr/>
        </p:nvCxnSpPr>
        <p:spPr>
          <a:xfrm flipH="1">
            <a:off x="844275" y="1503925"/>
            <a:ext cx="629400" cy="411000"/>
          </a:xfrm>
          <a:prstGeom prst="straightConnector1">
            <a:avLst/>
          </a:prstGeom>
          <a:noFill/>
          <a:ln cap="flat" cmpd="sng" w="76200">
            <a:solidFill>
              <a:schemeClr val="dk2"/>
            </a:solidFill>
            <a:prstDash val="solid"/>
            <a:round/>
            <a:headEnd len="med" w="med" type="stealth"/>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43"/>
          <p:cNvPicPr preferRelativeResize="0"/>
          <p:nvPr/>
        </p:nvPicPr>
        <p:blipFill>
          <a:blip r:embed="rId3">
            <a:alphaModFix/>
          </a:blip>
          <a:stretch>
            <a:fillRect/>
          </a:stretch>
        </p:blipFill>
        <p:spPr>
          <a:xfrm>
            <a:off x="2057549" y="918450"/>
            <a:ext cx="4249576" cy="3713125"/>
          </a:xfrm>
          <a:prstGeom prst="rect">
            <a:avLst/>
          </a:prstGeom>
          <a:noFill/>
          <a:ln>
            <a:noFill/>
          </a:ln>
        </p:spPr>
      </p:pic>
      <p:sp>
        <p:nvSpPr>
          <p:cNvPr id="401" name="Google Shape;401;p43"/>
          <p:cNvSpPr txBox="1"/>
          <p:nvPr>
            <p:ph type="title"/>
          </p:nvPr>
        </p:nvSpPr>
        <p:spPr>
          <a:xfrm>
            <a:off x="311700" y="345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Search for </a:t>
            </a:r>
            <a:r>
              <a:rPr b="1" lang="en-GB"/>
              <a:t>g13722.t1 </a:t>
            </a:r>
            <a:endParaRPr b="1"/>
          </a:p>
        </p:txBody>
      </p:sp>
      <p:cxnSp>
        <p:nvCxnSpPr>
          <p:cNvPr id="402" name="Google Shape;402;p43"/>
          <p:cNvCxnSpPr/>
          <p:nvPr/>
        </p:nvCxnSpPr>
        <p:spPr>
          <a:xfrm rot="10800000">
            <a:off x="4264525" y="1255475"/>
            <a:ext cx="658500" cy="685800"/>
          </a:xfrm>
          <a:prstGeom prst="straightConnector1">
            <a:avLst/>
          </a:prstGeom>
          <a:noFill/>
          <a:ln cap="flat" cmpd="sng" w="76200">
            <a:solidFill>
              <a:schemeClr val="dk2"/>
            </a:solidFill>
            <a:prstDash val="solid"/>
            <a:round/>
            <a:headEnd len="med" w="med" type="none"/>
            <a:tailEnd len="med" w="med" type="triangle"/>
          </a:ln>
        </p:spPr>
      </p:cxnSp>
      <p:sp>
        <p:nvSpPr>
          <p:cNvPr id="403" name="Google Shape;403;p43"/>
          <p:cNvSpPr txBox="1"/>
          <p:nvPr/>
        </p:nvSpPr>
        <p:spPr>
          <a:xfrm>
            <a:off x="4474450" y="1862400"/>
            <a:ext cx="1494900" cy="7695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rPr>
              <a:t>Type in gene id</a:t>
            </a:r>
            <a:endParaRPr sz="1900">
              <a:solidFill>
                <a:schemeClr val="lt1"/>
              </a:solidFill>
            </a:endParaRPr>
          </a:p>
        </p:txBody>
      </p:sp>
      <p:sp>
        <p:nvSpPr>
          <p:cNvPr id="404" name="Google Shape;404;p43"/>
          <p:cNvSpPr txBox="1"/>
          <p:nvPr/>
        </p:nvSpPr>
        <p:spPr>
          <a:xfrm>
            <a:off x="6619750" y="526375"/>
            <a:ext cx="1131600" cy="477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rPr>
              <a:t>Click go</a:t>
            </a:r>
            <a:endParaRPr sz="1900">
              <a:solidFill>
                <a:schemeClr val="lt1"/>
              </a:solidFill>
            </a:endParaRPr>
          </a:p>
        </p:txBody>
      </p:sp>
      <p:cxnSp>
        <p:nvCxnSpPr>
          <p:cNvPr id="405" name="Google Shape;405;p43"/>
          <p:cNvCxnSpPr/>
          <p:nvPr/>
        </p:nvCxnSpPr>
        <p:spPr>
          <a:xfrm flipH="1">
            <a:off x="6002325" y="927175"/>
            <a:ext cx="794400" cy="2964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311700" y="168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Getting the sequence for a particular annotation: </a:t>
            </a:r>
            <a:r>
              <a:rPr lang="en-GB" sz="1400"/>
              <a:t>g13722.t1</a:t>
            </a:r>
            <a:endParaRPr sz="1400"/>
          </a:p>
          <a:p>
            <a:pPr indent="0" lvl="0" marL="0" rtl="0" algn="l">
              <a:spcBef>
                <a:spcPts val="0"/>
              </a:spcBef>
              <a:spcAft>
                <a:spcPts val="0"/>
              </a:spcAft>
              <a:buNone/>
            </a:pPr>
            <a:r>
              <a:t/>
            </a:r>
            <a:endParaRPr sz="1400"/>
          </a:p>
        </p:txBody>
      </p:sp>
      <p:pic>
        <p:nvPicPr>
          <p:cNvPr id="411" name="Google Shape;411;p44"/>
          <p:cNvPicPr preferRelativeResize="0"/>
          <p:nvPr/>
        </p:nvPicPr>
        <p:blipFill>
          <a:blip r:embed="rId3">
            <a:alphaModFix/>
          </a:blip>
          <a:stretch>
            <a:fillRect/>
          </a:stretch>
        </p:blipFill>
        <p:spPr>
          <a:xfrm>
            <a:off x="1693650" y="553950"/>
            <a:ext cx="4672500" cy="4548425"/>
          </a:xfrm>
          <a:prstGeom prst="rect">
            <a:avLst/>
          </a:prstGeom>
          <a:noFill/>
          <a:ln>
            <a:noFill/>
          </a:ln>
        </p:spPr>
      </p:pic>
      <p:cxnSp>
        <p:nvCxnSpPr>
          <p:cNvPr id="412" name="Google Shape;412;p44"/>
          <p:cNvCxnSpPr/>
          <p:nvPr/>
        </p:nvCxnSpPr>
        <p:spPr>
          <a:xfrm flipH="1">
            <a:off x="5317775" y="1647125"/>
            <a:ext cx="1217700" cy="99300"/>
          </a:xfrm>
          <a:prstGeom prst="straightConnector1">
            <a:avLst/>
          </a:prstGeom>
          <a:noFill/>
          <a:ln cap="flat" cmpd="sng" w="38100">
            <a:solidFill>
              <a:schemeClr val="dk2"/>
            </a:solidFill>
            <a:prstDash val="solid"/>
            <a:round/>
            <a:headEnd len="med" w="med" type="none"/>
            <a:tailEnd len="med" w="med" type="triangle"/>
          </a:ln>
        </p:spPr>
      </p:cxnSp>
      <p:sp>
        <p:nvSpPr>
          <p:cNvPr id="413" name="Google Shape;413;p44"/>
          <p:cNvSpPr txBox="1"/>
          <p:nvPr/>
        </p:nvSpPr>
        <p:spPr>
          <a:xfrm>
            <a:off x="6535475" y="1279900"/>
            <a:ext cx="94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Click on the gene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Click on the links to sequence...</a:t>
            </a:r>
            <a:endParaRPr/>
          </a:p>
        </p:txBody>
      </p:sp>
      <p:pic>
        <p:nvPicPr>
          <p:cNvPr id="419" name="Google Shape;419;p45"/>
          <p:cNvPicPr preferRelativeResize="0"/>
          <p:nvPr/>
        </p:nvPicPr>
        <p:blipFill>
          <a:blip r:embed="rId3">
            <a:alphaModFix/>
          </a:blip>
          <a:stretch>
            <a:fillRect/>
          </a:stretch>
        </p:blipFill>
        <p:spPr>
          <a:xfrm>
            <a:off x="1573525" y="978100"/>
            <a:ext cx="4435750" cy="4031601"/>
          </a:xfrm>
          <a:prstGeom prst="rect">
            <a:avLst/>
          </a:prstGeom>
          <a:noFill/>
          <a:ln>
            <a:noFill/>
          </a:ln>
        </p:spPr>
      </p:pic>
      <p:cxnSp>
        <p:nvCxnSpPr>
          <p:cNvPr id="420" name="Google Shape;420;p45"/>
          <p:cNvCxnSpPr/>
          <p:nvPr/>
        </p:nvCxnSpPr>
        <p:spPr>
          <a:xfrm flipH="1">
            <a:off x="3098225" y="4260525"/>
            <a:ext cx="469800" cy="672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Domain search reveals full Tetraspanin domain...</a:t>
            </a:r>
            <a:endParaRPr/>
          </a:p>
        </p:txBody>
      </p:sp>
      <p:pic>
        <p:nvPicPr>
          <p:cNvPr id="426" name="Google Shape;426;p46"/>
          <p:cNvPicPr preferRelativeResize="0"/>
          <p:nvPr/>
        </p:nvPicPr>
        <p:blipFill>
          <a:blip r:embed="rId3">
            <a:alphaModFix/>
          </a:blip>
          <a:stretch>
            <a:fillRect/>
          </a:stretch>
        </p:blipFill>
        <p:spPr>
          <a:xfrm>
            <a:off x="436650" y="1525575"/>
            <a:ext cx="4510451" cy="2356499"/>
          </a:xfrm>
          <a:prstGeom prst="rect">
            <a:avLst/>
          </a:prstGeom>
          <a:noFill/>
          <a:ln>
            <a:noFill/>
          </a:ln>
        </p:spPr>
      </p:pic>
      <p:sp>
        <p:nvSpPr>
          <p:cNvPr id="427" name="Google Shape;427;p46"/>
          <p:cNvSpPr txBox="1"/>
          <p:nvPr/>
        </p:nvSpPr>
        <p:spPr>
          <a:xfrm>
            <a:off x="5414825" y="2260100"/>
            <a:ext cx="17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What do we think?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idx="1" type="body"/>
          </p:nvPr>
        </p:nvSpPr>
        <p:spPr>
          <a:xfrm>
            <a:off x="311700" y="324300"/>
            <a:ext cx="8520600" cy="196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2.</a:t>
            </a:r>
            <a:endParaRPr/>
          </a:p>
          <a:p>
            <a:pPr indent="0" lvl="0" marL="0" rtl="0" algn="l">
              <a:spcBef>
                <a:spcPts val="1200"/>
              </a:spcBef>
              <a:spcAft>
                <a:spcPts val="1200"/>
              </a:spcAft>
              <a:buNone/>
            </a:pPr>
            <a:r>
              <a:rPr lang="en-GB"/>
              <a:t>You want to explore possible interactions between </a:t>
            </a:r>
            <a:r>
              <a:rPr i="1" lang="en-GB"/>
              <a:t>V</a:t>
            </a:r>
            <a:r>
              <a:rPr i="1" lang="en-GB"/>
              <a:t>ibrio atlanticus</a:t>
            </a:r>
            <a:r>
              <a:rPr lang="en-GB"/>
              <a:t> and </a:t>
            </a:r>
            <a:r>
              <a:rPr i="1" lang="en-GB"/>
              <a:t>S</a:t>
            </a:r>
            <a:r>
              <a:rPr i="1" lang="en-GB"/>
              <a:t>acculina carcini,</a:t>
            </a:r>
            <a:r>
              <a:rPr lang="en-GB"/>
              <a:t> you found a protein with a predicted </a:t>
            </a:r>
            <a:r>
              <a:rPr lang="en-GB"/>
              <a:t>peptidoglycan binding domain </a:t>
            </a:r>
            <a:r>
              <a:rPr lang="en-GB"/>
              <a:t>in one of the </a:t>
            </a:r>
            <a:r>
              <a:rPr i="1" lang="en-GB"/>
              <a:t>S.carcini </a:t>
            </a:r>
            <a:r>
              <a:rPr lang="en-GB"/>
              <a:t>gene predictions (</a:t>
            </a:r>
            <a:r>
              <a:rPr lang="en-GB">
                <a:solidFill>
                  <a:schemeClr val="dk1"/>
                </a:solidFill>
              </a:rPr>
              <a:t>g2128.t1</a:t>
            </a:r>
            <a:r>
              <a:rPr lang="en-GB"/>
              <a:t>)</a:t>
            </a:r>
            <a:r>
              <a:rPr lang="en-GB"/>
              <a:t>, before you dive into functional hypotheses, what does the annotation look like</a:t>
            </a:r>
            <a:r>
              <a:rPr lang="en-GB"/>
              <a:t>? </a:t>
            </a:r>
            <a:endParaRPr/>
          </a:p>
        </p:txBody>
      </p:sp>
      <p:sp>
        <p:nvSpPr>
          <p:cNvPr id="433" name="Google Shape;433;p47"/>
          <p:cNvSpPr txBox="1"/>
          <p:nvPr/>
        </p:nvSpPr>
        <p:spPr>
          <a:xfrm>
            <a:off x="509575" y="2627475"/>
            <a:ext cx="363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t>Let’s go to </a:t>
            </a:r>
            <a:r>
              <a:rPr b="1" lang="en-GB" sz="1700">
                <a:solidFill>
                  <a:schemeClr val="dk1"/>
                </a:solidFill>
              </a:rPr>
              <a:t>g2128.t1 on SUPER_</a:t>
            </a:r>
            <a:r>
              <a:rPr b="1" lang="en-GB" sz="1700"/>
              <a:t> 5</a:t>
            </a:r>
            <a:endParaRPr b="1"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8"/>
          <p:cNvPicPr preferRelativeResize="0"/>
          <p:nvPr/>
        </p:nvPicPr>
        <p:blipFill>
          <a:blip r:embed="rId3">
            <a:alphaModFix/>
          </a:blip>
          <a:stretch>
            <a:fillRect/>
          </a:stretch>
        </p:blipFill>
        <p:spPr>
          <a:xfrm>
            <a:off x="1866925" y="152400"/>
            <a:ext cx="4699924" cy="4938629"/>
          </a:xfrm>
          <a:prstGeom prst="rect">
            <a:avLst/>
          </a:prstGeom>
          <a:noFill/>
          <a:ln>
            <a:noFill/>
          </a:ln>
        </p:spPr>
      </p:pic>
      <p:cxnSp>
        <p:nvCxnSpPr>
          <p:cNvPr id="439" name="Google Shape;439;p48"/>
          <p:cNvCxnSpPr>
            <a:stCxn id="440" idx="1"/>
          </p:cNvCxnSpPr>
          <p:nvPr/>
        </p:nvCxnSpPr>
        <p:spPr>
          <a:xfrm rot="10800000">
            <a:off x="4733550" y="377400"/>
            <a:ext cx="1833300" cy="82800"/>
          </a:xfrm>
          <a:prstGeom prst="straightConnector1">
            <a:avLst/>
          </a:prstGeom>
          <a:noFill/>
          <a:ln cap="flat" cmpd="sng" w="38100">
            <a:solidFill>
              <a:schemeClr val="dk2"/>
            </a:solidFill>
            <a:prstDash val="solid"/>
            <a:round/>
            <a:headEnd len="med" w="med" type="none"/>
            <a:tailEnd len="med" w="med" type="triangle"/>
          </a:ln>
        </p:spPr>
      </p:cxnSp>
      <p:sp>
        <p:nvSpPr>
          <p:cNvPr id="440" name="Google Shape;440;p48"/>
          <p:cNvSpPr txBox="1"/>
          <p:nvPr/>
        </p:nvSpPr>
        <p:spPr>
          <a:xfrm>
            <a:off x="6566850" y="152400"/>
            <a:ext cx="13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Position on chromosome</a:t>
            </a:r>
            <a:endParaRPr/>
          </a:p>
        </p:txBody>
      </p:sp>
      <p:cxnSp>
        <p:nvCxnSpPr>
          <p:cNvPr id="441" name="Google Shape;441;p48"/>
          <p:cNvCxnSpPr/>
          <p:nvPr/>
        </p:nvCxnSpPr>
        <p:spPr>
          <a:xfrm flipH="1">
            <a:off x="6092475" y="2415400"/>
            <a:ext cx="905700" cy="86400"/>
          </a:xfrm>
          <a:prstGeom prst="straightConnector1">
            <a:avLst/>
          </a:prstGeom>
          <a:noFill/>
          <a:ln cap="flat" cmpd="sng" w="38100">
            <a:solidFill>
              <a:schemeClr val="dk2"/>
            </a:solidFill>
            <a:prstDash val="solid"/>
            <a:round/>
            <a:headEnd len="med" w="med" type="none"/>
            <a:tailEnd len="med" w="med" type="triangle"/>
          </a:ln>
        </p:spPr>
      </p:cxnSp>
      <p:sp>
        <p:nvSpPr>
          <p:cNvPr id="442" name="Google Shape;442;p48"/>
          <p:cNvSpPr txBox="1"/>
          <p:nvPr/>
        </p:nvSpPr>
        <p:spPr>
          <a:xfrm>
            <a:off x="6954325" y="2101250"/>
            <a:ext cx="13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RNA-seq coverage</a:t>
            </a:r>
            <a:endParaRPr/>
          </a:p>
        </p:txBody>
      </p:sp>
      <p:sp>
        <p:nvSpPr>
          <p:cNvPr id="443" name="Google Shape;443;p48"/>
          <p:cNvSpPr txBox="1"/>
          <p:nvPr/>
        </p:nvSpPr>
        <p:spPr>
          <a:xfrm>
            <a:off x="118600" y="280350"/>
            <a:ext cx="18333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dk1"/>
                </a:solidFill>
              </a:rPr>
              <a:t>g</a:t>
            </a:r>
            <a:r>
              <a:rPr lang="en-GB" sz="1800">
                <a:solidFill>
                  <a:schemeClr val="dk1"/>
                </a:solidFill>
              </a:rPr>
              <a:t>2128.t1</a:t>
            </a:r>
            <a:endParaRPr sz="1800">
              <a:solidFill>
                <a:schemeClr val="dk1"/>
              </a:solidFill>
            </a:endParaRPr>
          </a:p>
          <a:p>
            <a:pPr indent="0" lvl="0" marL="0" rtl="0" algn="l">
              <a:lnSpc>
                <a:spcPct val="115000"/>
              </a:lnSpc>
              <a:spcBef>
                <a:spcPts val="1200"/>
              </a:spcBef>
              <a:spcAft>
                <a:spcPts val="1200"/>
              </a:spcAft>
              <a:buNone/>
            </a:pPr>
            <a:r>
              <a:rPr lang="en-GB" sz="1800">
                <a:solidFill>
                  <a:schemeClr val="dk2"/>
                </a:solidFill>
              </a:rPr>
              <a:t>predicted peptidoglycan binding protein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idx="1" type="body"/>
          </p:nvPr>
        </p:nvSpPr>
        <p:spPr>
          <a:xfrm>
            <a:off x="311700" y="963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Scenario 3.</a:t>
            </a:r>
            <a:endParaRPr/>
          </a:p>
          <a:p>
            <a:pPr indent="0" lvl="0" marL="0" rtl="0" algn="l">
              <a:spcBef>
                <a:spcPts val="1200"/>
              </a:spcBef>
              <a:spcAft>
                <a:spcPts val="0"/>
              </a:spcAft>
              <a:buNone/>
            </a:pPr>
            <a:r>
              <a:rPr lang="en-GB"/>
              <a:t>g</a:t>
            </a:r>
            <a:r>
              <a:rPr lang="en-GB"/>
              <a:t>6055.t1 was annotated as a B-cell associated protein, (arthropods don’t have B-cells), is this a bad annotation?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 i</a:t>
            </a:r>
            <a:r>
              <a:rPr lang="en-GB"/>
              <a:t>t looks pretty good!</a:t>
            </a:r>
            <a:endParaRPr/>
          </a:p>
        </p:txBody>
      </p:sp>
      <p:sp>
        <p:nvSpPr>
          <p:cNvPr id="454" name="Google Shape;45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So what’s going on? </a:t>
            </a:r>
            <a:endParaRPr/>
          </a:p>
          <a:p>
            <a:pPr indent="-342900" lvl="0" marL="457200" rtl="0" algn="l">
              <a:spcBef>
                <a:spcPts val="0"/>
              </a:spcBef>
              <a:spcAft>
                <a:spcPts val="0"/>
              </a:spcAft>
              <a:buSzPts val="1800"/>
              <a:buChar char="-"/>
            </a:pPr>
            <a:r>
              <a:rPr lang="en-GB"/>
              <a:t>Get the protein sequence.</a:t>
            </a:r>
            <a:endParaRPr/>
          </a:p>
          <a:p>
            <a:pPr indent="-342900" lvl="0" marL="457200" rtl="0" algn="l">
              <a:spcBef>
                <a:spcPts val="0"/>
              </a:spcBef>
              <a:spcAft>
                <a:spcPts val="0"/>
              </a:spcAft>
              <a:buSzPts val="1800"/>
              <a:buChar char="-"/>
            </a:pPr>
            <a:r>
              <a:rPr lang="en-GB"/>
              <a:t>BLAST.</a:t>
            </a:r>
            <a:endParaRPr/>
          </a:p>
          <a:p>
            <a:pPr indent="0" lvl="0" marL="457200" rtl="0" algn="l">
              <a:spcBef>
                <a:spcPts val="1200"/>
              </a:spcBef>
              <a:spcAft>
                <a:spcPts val="1200"/>
              </a:spcAft>
              <a:buNone/>
            </a:pPr>
            <a:r>
              <a:t/>
            </a:r>
            <a:endParaRPr/>
          </a:p>
        </p:txBody>
      </p:sp>
      <p:pic>
        <p:nvPicPr>
          <p:cNvPr id="455" name="Google Shape;455;p50"/>
          <p:cNvPicPr preferRelativeResize="0"/>
          <p:nvPr/>
        </p:nvPicPr>
        <p:blipFill>
          <a:blip r:embed="rId3">
            <a:alphaModFix/>
          </a:blip>
          <a:stretch>
            <a:fillRect/>
          </a:stretch>
        </p:blipFill>
        <p:spPr>
          <a:xfrm>
            <a:off x="4029525" y="243588"/>
            <a:ext cx="3332150" cy="4545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2200"/>
              <a:t>‘What's in a name</a:t>
            </a:r>
            <a:r>
              <a:rPr lang="en-GB" sz="2200"/>
              <a:t>?’</a:t>
            </a:r>
            <a:endParaRPr sz="3900"/>
          </a:p>
        </p:txBody>
      </p:sp>
      <p:pic>
        <p:nvPicPr>
          <p:cNvPr id="461" name="Google Shape;461;p51"/>
          <p:cNvPicPr preferRelativeResize="0"/>
          <p:nvPr/>
        </p:nvPicPr>
        <p:blipFill>
          <a:blip r:embed="rId3">
            <a:alphaModFix/>
          </a:blip>
          <a:stretch>
            <a:fillRect/>
          </a:stretch>
        </p:blipFill>
        <p:spPr>
          <a:xfrm>
            <a:off x="311700" y="1184500"/>
            <a:ext cx="5022527" cy="3164501"/>
          </a:xfrm>
          <a:prstGeom prst="rect">
            <a:avLst/>
          </a:prstGeom>
          <a:noFill/>
          <a:ln>
            <a:noFill/>
          </a:ln>
        </p:spPr>
      </p:pic>
      <p:pic>
        <p:nvPicPr>
          <p:cNvPr id="462" name="Google Shape;462;p51"/>
          <p:cNvPicPr preferRelativeResize="0"/>
          <p:nvPr/>
        </p:nvPicPr>
        <p:blipFill>
          <a:blip r:embed="rId4">
            <a:alphaModFix/>
          </a:blip>
          <a:stretch>
            <a:fillRect/>
          </a:stretch>
        </p:blipFill>
        <p:spPr>
          <a:xfrm>
            <a:off x="5457600" y="1633324"/>
            <a:ext cx="3464974" cy="1554700"/>
          </a:xfrm>
          <a:prstGeom prst="rect">
            <a:avLst/>
          </a:prstGeom>
          <a:noFill/>
          <a:ln>
            <a:noFill/>
          </a:ln>
        </p:spPr>
      </p:pic>
      <p:sp>
        <p:nvSpPr>
          <p:cNvPr id="463" name="Google Shape;463;p51"/>
          <p:cNvSpPr txBox="1"/>
          <p:nvPr/>
        </p:nvSpPr>
        <p:spPr>
          <a:xfrm>
            <a:off x="5524025" y="1017729"/>
            <a:ext cx="23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CDD search also reveals hit to B-cell-like protein...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6"/>
          <p:cNvSpPr/>
          <p:nvPr/>
        </p:nvSpPr>
        <p:spPr>
          <a:xfrm>
            <a:off x="2361150" y="1351050"/>
            <a:ext cx="4421700" cy="1585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311700" y="18574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2200"/>
              <a:t>No ASG data</a:t>
            </a:r>
            <a:r>
              <a:rPr lang="en-GB" sz="2200"/>
              <a:t> in the pipeline yet</a:t>
            </a:r>
            <a:endParaRPr sz="2200"/>
          </a:p>
          <a:p>
            <a:pPr indent="0" lvl="0" marL="0" rtl="0" algn="ctr">
              <a:spcBef>
                <a:spcPts val="0"/>
              </a:spcBef>
              <a:spcAft>
                <a:spcPts val="0"/>
              </a:spcAft>
              <a:buSzPts val="990"/>
              <a:buNone/>
            </a:pPr>
            <a:r>
              <a:rPr lang="en-GB" sz="2200"/>
              <a:t>….but...</a:t>
            </a:r>
            <a:endParaRPr sz="2200"/>
          </a:p>
        </p:txBody>
      </p:sp>
      <p:pic>
        <p:nvPicPr>
          <p:cNvPr id="82" name="Google Shape;82;p16"/>
          <p:cNvPicPr preferRelativeResize="0"/>
          <p:nvPr/>
        </p:nvPicPr>
        <p:blipFill rotWithShape="1">
          <a:blip r:embed="rId3">
            <a:alphaModFix/>
          </a:blip>
          <a:srcRect b="0" l="-11495" r="0" t="0"/>
          <a:stretch/>
        </p:blipFill>
        <p:spPr>
          <a:xfrm>
            <a:off x="1818825" y="2884050"/>
            <a:ext cx="3033751" cy="2040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Finally….</a:t>
            </a:r>
            <a:endParaRPr/>
          </a:p>
        </p:txBody>
      </p:sp>
      <p:sp>
        <p:nvSpPr>
          <p:cNvPr id="469" name="Google Shape;46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If you want to use the pipeline yourselves, it will be available on github….!</a:t>
            </a:r>
            <a:endParaRPr/>
          </a:p>
          <a:p>
            <a:pPr indent="-342900" lvl="0" marL="457200" rtl="0" algn="l">
              <a:spcBef>
                <a:spcPts val="0"/>
              </a:spcBef>
              <a:spcAft>
                <a:spcPts val="0"/>
              </a:spcAft>
              <a:buSzPts val="1800"/>
              <a:buChar char="●"/>
            </a:pPr>
            <a:r>
              <a:rPr lang="en-GB"/>
              <a:t>If you want to play around with the example files, you can access them by doing:</a:t>
            </a:r>
            <a:endParaRPr/>
          </a:p>
          <a:p>
            <a:pPr indent="0" lvl="0" marL="457200" rtl="0" algn="l">
              <a:spcBef>
                <a:spcPts val="1200"/>
              </a:spcBef>
              <a:spcAft>
                <a:spcPts val="0"/>
              </a:spcAft>
              <a:buNone/>
            </a:pPr>
            <a:r>
              <a:rPr lang="en-GB" sz="1100">
                <a:latin typeface="Courier New"/>
                <a:ea typeface="Courier New"/>
                <a:cs typeface="Courier New"/>
                <a:sym typeface="Courier New"/>
              </a:rPr>
              <a:t>git clone </a:t>
            </a:r>
            <a:r>
              <a:rPr lang="en-GB" sz="1100" u="sng">
                <a:solidFill>
                  <a:schemeClr val="hlink"/>
                </a:solidFill>
                <a:latin typeface="Courier New"/>
                <a:ea typeface="Courier New"/>
                <a:cs typeface="Courier New"/>
                <a:sym typeface="Courier New"/>
                <a:hlinkClick r:id="rId3"/>
              </a:rPr>
              <a:t>https://github.com/Aquatic-Symbiosis-Genomics-Project/ASG_annotation_course.git</a:t>
            </a:r>
            <a:r>
              <a:rPr lang="en-GB"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457200" rtl="0" algn="l">
              <a:spcBef>
                <a:spcPts val="1200"/>
              </a:spcBef>
              <a:spcAft>
                <a:spcPts val="0"/>
              </a:spcAft>
              <a:buNone/>
            </a:pPr>
            <a:r>
              <a:rPr lang="en-GB" sz="1100"/>
              <a:t>We have generated some preliminary functional annotations using eggnog (</a:t>
            </a:r>
            <a:r>
              <a:rPr lang="en-GB" sz="1100" u="sng">
                <a:solidFill>
                  <a:schemeClr val="hlink"/>
                </a:solidFill>
                <a:hlinkClick r:id="rId4"/>
              </a:rPr>
              <a:t>eggnog.xlsx</a:t>
            </a:r>
            <a:r>
              <a:rPr lang="en-GB" sz="1100"/>
              <a:t>)</a:t>
            </a:r>
            <a:endParaRPr sz="1100"/>
          </a:p>
          <a:p>
            <a:pPr indent="-342900" lvl="0" marL="457200" rtl="0" algn="l">
              <a:spcBef>
                <a:spcPts val="1200"/>
              </a:spcBef>
              <a:spcAft>
                <a:spcPts val="0"/>
              </a:spcAft>
              <a:buSzPts val="1800"/>
              <a:buChar char="●"/>
            </a:pPr>
            <a:r>
              <a:rPr lang="en-GB"/>
              <a:t>For more help with the browser:</a:t>
            </a:r>
            <a:r>
              <a:rPr lang="en-GB" u="sng">
                <a:solidFill>
                  <a:schemeClr val="hlink"/>
                </a:solidFill>
                <a:hlinkClick r:id="rId5"/>
              </a:rPr>
              <a:t>https://genome.ucsc.edu/goldenpath/help/hgTrackHubHelp.html</a:t>
            </a:r>
            <a:r>
              <a:rPr lang="en-GB"/>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a:t>
            </a:r>
            <a:r>
              <a:rPr lang="en-GB"/>
              <a:t>further</a:t>
            </a:r>
            <a:r>
              <a:rPr lang="en-GB"/>
              <a:t> reading...</a:t>
            </a:r>
            <a:endParaRPr/>
          </a:p>
        </p:txBody>
      </p:sp>
      <p:sp>
        <p:nvSpPr>
          <p:cNvPr id="475" name="Google Shape;475;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800">
                <a:solidFill>
                  <a:schemeClr val="dk1"/>
                </a:solidFill>
              </a:rPr>
              <a:t>Mario Stanke, Mark Diekhans, Robert Baertsch, David Haussler (2008).</a:t>
            </a:r>
            <a:r>
              <a:rPr lang="en-GB" sz="800">
                <a:solidFill>
                  <a:schemeClr val="dk1"/>
                </a:solidFill>
                <a:uFill>
                  <a:noFill/>
                </a:uFill>
                <a:hlinkClick r:id="rId3">
                  <a:extLst>
                    <a:ext uri="{A12FA001-AC4F-418D-AE19-62706E023703}">
                      <ahyp:hlinkClr val="tx"/>
                    </a:ext>
                  </a:extLst>
                </a:hlinkClick>
              </a:rPr>
              <a:t> Using native and syntenically mapped cDNA alignments to improve de novo gene finding</a:t>
            </a:r>
            <a:r>
              <a:rPr lang="en-GB" sz="800">
                <a:solidFill>
                  <a:schemeClr val="dk1"/>
                </a:solidFill>
              </a:rPr>
              <a:t>. Bioinformatics, 24(5), pages 637–644, doi: 10.1093/bioinformatics/btn013</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Lomsadze A., Burns P.D. and Borodovsky M.</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"Integration of mapped RNA-Seq reads into automatic training of eukaryotic gene finding algorithm." </a:t>
            </a:r>
            <a:r>
              <a:rPr i="1" lang="en-GB" sz="800">
                <a:solidFill>
                  <a:schemeClr val="dk1"/>
                </a:solidFill>
              </a:rPr>
              <a:t>Nucleic Acids Research</a:t>
            </a:r>
            <a:r>
              <a:rPr lang="en-GB" sz="800">
                <a:solidFill>
                  <a:schemeClr val="dk1"/>
                </a:solidFill>
              </a:rPr>
              <a:t>, 2014, July 2, doi: 10.1093/nar/gku557</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 </a:t>
            </a:r>
            <a:r>
              <a:rPr lang="en-GB" sz="800" u="sng">
                <a:solidFill>
                  <a:schemeClr val="hlink"/>
                </a:solidFill>
                <a:hlinkClick r:id="rId4"/>
              </a:rPr>
              <a:t>https://academic.oup.com/nargab/article/3/1/lqaa108/6066535</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u="sng">
                <a:solidFill>
                  <a:schemeClr val="hlink"/>
                </a:solidFill>
                <a:hlinkClick r:id="rId5"/>
              </a:rPr>
              <a:t>https://oup.silverchair-cdn.com/oup/backfile/Content_public/Journal/nargab/3/1/10.1093_nargab_lqaa108/1/lqaa108_supplemental_file.pdf?Expires=1636141971&amp;Signature=A0PST~6xEWC4WicyprMRh5-MVQ8TpgvbTz61gkkPua35jSzqMwtU-pczqNFmQ933WjgVkqw8eFxT4jU50jCOnI6G3QqRXuhUXztfe9LnXaQawlnglu42~zWh1-Ekk8adiBT3rn9-Pfl1X8f4OIVIssSlcbHpIog~2ycy2vumFwmuQ6M85zSMdThvOQ1mcZFXumrJV~CiCo41~5sPRROx6pYS5w5zdPIVwM02Kh5eyrfx5zqMW8oHjlhN0qLeElwtZ2qflm5WX2CJjOHbFMBioCsoTXqjXMioavN~8vGHFdKy0jFk2wYFKX1vByQOXj-shsOj~KcWLSRS0rK2BQDaTQ__&amp;Key-Pair-Id=APKAIE5G5CRDK6RD3PGA</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u="sng">
                <a:solidFill>
                  <a:schemeClr val="hlink"/>
                </a:solidFill>
                <a:hlinkClick r:id="rId6"/>
              </a:rPr>
              <a:t>https://academic.oup.com/nar/article/47/21/10994/5580909</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u="sng">
                <a:solidFill>
                  <a:schemeClr val="hlink"/>
                </a:solidFill>
                <a:hlinkClick r:id="rId7"/>
              </a:rPr>
              <a:t>https://academic.oup.com/nargab/article/2/2/lqaa026/5836691</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Images; </a:t>
            </a:r>
            <a:r>
              <a:rPr lang="en-GB" sz="800"/>
              <a:t> </a:t>
            </a:r>
            <a:r>
              <a:rPr lang="en-GB" sz="800" u="sng">
                <a:solidFill>
                  <a:schemeClr val="accent5"/>
                </a:solidFill>
                <a:hlinkClick r:id="rId8">
                  <a:extLst>
                    <a:ext uri="{A12FA001-AC4F-418D-AE19-62706E023703}">
                      <ahyp:hlinkClr val="tx"/>
                    </a:ext>
                  </a:extLst>
                </a:hlinkClick>
              </a:rPr>
              <a:t>https://commons.wikimedia.org/wiki/File:Gene_structure_eukaryote_2_annotated.svg</a:t>
            </a:r>
            <a:r>
              <a:rPr lang="en-GB" sz="800">
                <a:solidFill>
                  <a:schemeClr val="dk1"/>
                </a:solidFill>
              </a:rPr>
              <a:t>, </a:t>
            </a:r>
            <a:r>
              <a:rPr lang="en-GB" sz="800" u="sng">
                <a:solidFill>
                  <a:schemeClr val="accent5"/>
                </a:solidFill>
                <a:hlinkClick r:id="rId9">
                  <a:extLst>
                    <a:ext uri="{A12FA001-AC4F-418D-AE19-62706E023703}">
                      <ahyp:hlinkClr val="tx"/>
                    </a:ext>
                  </a:extLst>
                </a:hlinkClick>
              </a:rPr>
              <a:t>File:Sacculina carcini (double infection).jpg - Wikimedia Commons</a:t>
            </a:r>
            <a:r>
              <a:rPr lang="en-GB" sz="800">
                <a:solidFill>
                  <a:schemeClr val="dk1"/>
                </a:solidFill>
              </a:rPr>
              <a:t>, </a:t>
            </a:r>
            <a:r>
              <a:rPr lang="en-GB" sz="800" u="sng">
                <a:solidFill>
                  <a:schemeClr val="accent5"/>
                </a:solidFill>
                <a:hlinkClick r:id="rId10">
                  <a:extLst>
                    <a:ext uri="{A12FA001-AC4F-418D-AE19-62706E023703}">
                      <ahyp:hlinkClr val="tx"/>
                    </a:ext>
                  </a:extLst>
                </a:hlinkClick>
              </a:rPr>
              <a:t>https://www.downtoearth.org.in/news/health/climate-change-increasing-threats-from-vibrio-bacteria-study-6775</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1745237" y="1166156"/>
            <a:ext cx="5550925" cy="4163193"/>
          </a:xfrm>
          <a:prstGeom prst="rect">
            <a:avLst/>
          </a:prstGeom>
          <a:noFill/>
          <a:ln>
            <a:noFill/>
          </a:ln>
        </p:spPr>
      </p:pic>
      <p:sp>
        <p:nvSpPr>
          <p:cNvPr id="88" name="Google Shape;88;p17"/>
          <p:cNvSpPr txBox="1"/>
          <p:nvPr>
            <p:ph type="title"/>
          </p:nvPr>
        </p:nvSpPr>
        <p:spPr>
          <a:xfrm>
            <a:off x="260400" y="162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GB">
                <a:solidFill>
                  <a:schemeClr val="accent5"/>
                </a:solidFill>
              </a:rPr>
              <a:t>An Example</a:t>
            </a:r>
            <a:r>
              <a:rPr b="1" i="1" lang="en-GB">
                <a:solidFill>
                  <a:schemeClr val="accent5"/>
                </a:solidFill>
              </a:rPr>
              <a:t>!</a:t>
            </a:r>
            <a:endParaRPr b="1" i="1">
              <a:solidFill>
                <a:schemeClr val="accent5"/>
              </a:solidFill>
            </a:endParaRPr>
          </a:p>
          <a:p>
            <a:pPr indent="0" lvl="0" marL="0" rtl="0" algn="ctr">
              <a:spcBef>
                <a:spcPts val="0"/>
              </a:spcBef>
              <a:spcAft>
                <a:spcPts val="0"/>
              </a:spcAft>
              <a:buNone/>
            </a:pPr>
            <a:r>
              <a:rPr b="1" i="1" lang="en-GB">
                <a:solidFill>
                  <a:schemeClr val="accent5"/>
                </a:solidFill>
              </a:rPr>
              <a:t>qxSacCarc1 - Sacculina carcini</a:t>
            </a:r>
            <a:r>
              <a:rPr lang="en-GB">
                <a:solidFill>
                  <a:schemeClr val="accent5"/>
                </a:solidFill>
              </a:rPr>
              <a:t> </a:t>
            </a:r>
            <a:endParaRPr>
              <a:solidFill>
                <a:schemeClr val="dk2"/>
              </a:solidFill>
            </a:endParaRPr>
          </a:p>
          <a:p>
            <a:pPr indent="0" lvl="0" marL="0" rtl="0" algn="ctr">
              <a:spcBef>
                <a:spcPts val="0"/>
              </a:spcBef>
              <a:spcAft>
                <a:spcPts val="0"/>
              </a:spcAft>
              <a:buNone/>
            </a:pPr>
            <a:r>
              <a:rPr lang="en-GB" sz="2577">
                <a:solidFill>
                  <a:schemeClr val="dk2"/>
                </a:solidFill>
              </a:rPr>
              <a:t>The crab hacker barnacle</a:t>
            </a:r>
            <a:endParaRPr sz="2577">
              <a:solidFill>
                <a:schemeClr val="dk2"/>
              </a:solidFill>
            </a:endParaRPr>
          </a:p>
          <a:p>
            <a:pPr indent="0" lvl="0" marL="0" rtl="0" algn="ctr">
              <a:spcBef>
                <a:spcPts val="0"/>
              </a:spcBef>
              <a:spcAft>
                <a:spcPts val="0"/>
              </a:spcAft>
              <a:buNone/>
            </a:pPr>
            <a:r>
              <a:rPr i="1" lang="en-GB" sz="2577">
                <a:solidFill>
                  <a:schemeClr val="lt1"/>
                </a:solidFill>
              </a:rPr>
              <a:t>A parasitic castrator! </a:t>
            </a:r>
            <a:endParaRPr i="1" sz="2577">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cxnSp>
        <p:nvCxnSpPr>
          <p:cNvPr id="89" name="Google Shape;89;p17"/>
          <p:cNvCxnSpPr/>
          <p:nvPr/>
        </p:nvCxnSpPr>
        <p:spPr>
          <a:xfrm rot="10800000">
            <a:off x="4688775" y="3938050"/>
            <a:ext cx="884400" cy="333600"/>
          </a:xfrm>
          <a:prstGeom prst="straightConnector1">
            <a:avLst/>
          </a:prstGeom>
          <a:noFill/>
          <a:ln cap="flat" cmpd="sng" w="76200">
            <a:solidFill>
              <a:schemeClr val="accent5"/>
            </a:solidFill>
            <a:prstDash val="solid"/>
            <a:round/>
            <a:headEnd len="med" w="med" type="none"/>
            <a:tailEnd len="med" w="med" type="triangle"/>
          </a:ln>
        </p:spPr>
      </p:cxnSp>
      <p:sp>
        <p:nvSpPr>
          <p:cNvPr id="90" name="Google Shape;90;p17"/>
          <p:cNvSpPr txBox="1"/>
          <p:nvPr/>
        </p:nvSpPr>
        <p:spPr>
          <a:xfrm>
            <a:off x="5407400" y="4146100"/>
            <a:ext cx="18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sp>
        <p:nvSpPr>
          <p:cNvPr id="91" name="Google Shape;91;p17"/>
          <p:cNvSpPr txBox="1"/>
          <p:nvPr/>
        </p:nvSpPr>
        <p:spPr>
          <a:xfrm>
            <a:off x="316775" y="1967950"/>
            <a:ext cx="16452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p:txBody>
      </p:sp>
      <p:sp>
        <p:nvSpPr>
          <p:cNvPr id="92" name="Google Shape;92;p17"/>
          <p:cNvSpPr txBox="1"/>
          <p:nvPr/>
        </p:nvSpPr>
        <p:spPr>
          <a:xfrm>
            <a:off x="1023450" y="4537225"/>
            <a:ext cx="6994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00">
                <a:solidFill>
                  <a:srgbClr val="B7B7B7"/>
                </a:solidFill>
              </a:rPr>
              <a:t>Assembly statistics available at:</a:t>
            </a:r>
            <a:r>
              <a:rPr lang="en-GB" sz="1200">
                <a:solidFill>
                  <a:schemeClr val="dk2"/>
                </a:solidFill>
              </a:rPr>
              <a:t> </a:t>
            </a:r>
            <a:r>
              <a:rPr lang="en-GB" sz="1200" u="sng">
                <a:solidFill>
                  <a:schemeClr val="accent5"/>
                </a:solidFill>
                <a:hlinkClick r:id="rId4">
                  <a:extLst>
                    <a:ext uri="{A12FA001-AC4F-418D-AE19-62706E023703}">
                      <ahyp:hlinkClr val="tx"/>
                    </a:ext>
                  </a:extLst>
                </a:hlinkClick>
              </a:rPr>
              <a:t>https://tolqc.cog.sanger.ac.uk/darwin/arthropods/Sacculina_carcini/</a:t>
            </a:r>
            <a:r>
              <a:rPr lang="en-GB" sz="1200">
                <a:solidFill>
                  <a:schemeClr val="dk2"/>
                </a:solidFill>
              </a:rPr>
              <a:t> </a:t>
            </a:r>
            <a:endParaRPr sz="1200">
              <a:solidFill>
                <a:schemeClr val="dk2"/>
              </a:solidFill>
            </a:endParaRPr>
          </a:p>
        </p:txBody>
      </p:sp>
      <p:sp>
        <p:nvSpPr>
          <p:cNvPr id="93" name="Google Shape;93;p17"/>
          <p:cNvSpPr txBox="1"/>
          <p:nvPr/>
        </p:nvSpPr>
        <p:spPr>
          <a:xfrm>
            <a:off x="6884100" y="1054200"/>
            <a:ext cx="1896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Hijacks the host reproductive and nervous systems.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4" name="Google Shape;94;p17"/>
          <p:cNvSpPr txBox="1"/>
          <p:nvPr/>
        </p:nvSpPr>
        <p:spPr>
          <a:xfrm>
            <a:off x="316775" y="1319825"/>
            <a:ext cx="16452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solidFill>
                  <a:schemeClr val="dk1"/>
                </a:solidFill>
              </a:rPr>
              <a:t>Parasitic barnacle of shore crabs.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Parasitic castrator...</a:t>
            </a:r>
            <a:r>
              <a:rPr lang="en-GB">
                <a:solidFill>
                  <a:schemeClr val="dk1"/>
                </a:solidFill>
              </a:rPr>
              <a:t>.</a:t>
            </a:r>
            <a:endParaRPr>
              <a:solidFill>
                <a:schemeClr val="dk1"/>
              </a:solidFill>
            </a:endParaRPr>
          </a:p>
          <a:p>
            <a:pPr indent="0" lvl="0" marL="457200" rtl="0" algn="l">
              <a:spcBef>
                <a:spcPts val="0"/>
              </a:spcBef>
              <a:spcAft>
                <a:spcPts val="0"/>
              </a:spcAft>
              <a:buNone/>
            </a:pPr>
            <a:r>
              <a:rPr lang="en-GB">
                <a:solidFill>
                  <a:schemeClr val="dk1"/>
                </a:solidFill>
              </a:rPr>
              <a:t>eats the host’s genitals!!!</a:t>
            </a:r>
            <a:endParaRPr>
              <a:solidFill>
                <a:schemeClr val="dk1"/>
              </a:solidFill>
            </a:endParaRPr>
          </a:p>
        </p:txBody>
      </p:sp>
      <p:sp>
        <p:nvSpPr>
          <p:cNvPr id="95" name="Google Shape;95;p17"/>
          <p:cNvSpPr txBox="1"/>
          <p:nvPr/>
        </p:nvSpPr>
        <p:spPr>
          <a:xfrm>
            <a:off x="6996450" y="2467000"/>
            <a:ext cx="1896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Cause male crabs to develop female characteristics.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64100" y="27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accent5"/>
                </a:solidFill>
              </a:rPr>
              <a:t>A</a:t>
            </a:r>
            <a:r>
              <a:rPr b="1" lang="en-GB">
                <a:solidFill>
                  <a:schemeClr val="accent5"/>
                </a:solidFill>
              </a:rPr>
              <a:t> pathogen, within a pathogen….</a:t>
            </a:r>
            <a:endParaRPr b="1">
              <a:solidFill>
                <a:schemeClr val="accent5"/>
              </a:solidFill>
            </a:endParaRPr>
          </a:p>
        </p:txBody>
      </p:sp>
      <p:sp>
        <p:nvSpPr>
          <p:cNvPr id="101" name="Google Shape;101;p18"/>
          <p:cNvSpPr txBox="1"/>
          <p:nvPr>
            <p:ph idx="1" type="body"/>
          </p:nvPr>
        </p:nvSpPr>
        <p:spPr>
          <a:xfrm>
            <a:off x="6243000" y="1017725"/>
            <a:ext cx="258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GB">
                <a:solidFill>
                  <a:schemeClr val="dk1"/>
                </a:solidFill>
              </a:rPr>
              <a:t>Multiple species in one sample...</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GB">
                <a:solidFill>
                  <a:schemeClr val="dk1"/>
                </a:solidFill>
              </a:rPr>
              <a:t>Identified:</a:t>
            </a:r>
            <a:endParaRPr>
              <a:solidFill>
                <a:schemeClr val="dk1"/>
              </a:solidFill>
            </a:endParaRPr>
          </a:p>
          <a:p>
            <a:pPr indent="0" lvl="0" marL="457200" rtl="0" algn="l">
              <a:spcBef>
                <a:spcPts val="1200"/>
              </a:spcBef>
              <a:spcAft>
                <a:spcPts val="1200"/>
              </a:spcAft>
              <a:buNone/>
            </a:pPr>
            <a:r>
              <a:rPr i="1" lang="en-GB">
                <a:solidFill>
                  <a:schemeClr val="accent5"/>
                </a:solidFill>
              </a:rPr>
              <a:t>Vibrio atlanticus </a:t>
            </a:r>
            <a:r>
              <a:rPr lang="en-GB">
                <a:solidFill>
                  <a:schemeClr val="dk1"/>
                </a:solidFill>
              </a:rPr>
              <a:t>(pathogenic bacteria, gram negative).</a:t>
            </a:r>
            <a:endParaRPr>
              <a:solidFill>
                <a:schemeClr val="dk1"/>
              </a:solidFill>
            </a:endParaRPr>
          </a:p>
        </p:txBody>
      </p:sp>
      <p:pic>
        <p:nvPicPr>
          <p:cNvPr id="102" name="Google Shape;102;p18"/>
          <p:cNvPicPr preferRelativeResize="0"/>
          <p:nvPr/>
        </p:nvPicPr>
        <p:blipFill rotWithShape="1">
          <a:blip r:embed="rId3">
            <a:alphaModFix/>
          </a:blip>
          <a:srcRect b="10467" l="0" r="41427" t="11880"/>
          <a:stretch/>
        </p:blipFill>
        <p:spPr>
          <a:xfrm>
            <a:off x="1653775" y="1134000"/>
            <a:ext cx="3681925" cy="3010499"/>
          </a:xfrm>
          <a:prstGeom prst="rect">
            <a:avLst/>
          </a:prstGeom>
          <a:noFill/>
          <a:ln>
            <a:noFill/>
          </a:ln>
        </p:spPr>
      </p:pic>
      <p:cxnSp>
        <p:nvCxnSpPr>
          <p:cNvPr id="103" name="Google Shape;103;p18"/>
          <p:cNvCxnSpPr/>
          <p:nvPr/>
        </p:nvCxnSpPr>
        <p:spPr>
          <a:xfrm flipH="1">
            <a:off x="4644000" y="3213000"/>
            <a:ext cx="148500" cy="351000"/>
          </a:xfrm>
          <a:prstGeom prst="straightConnector1">
            <a:avLst/>
          </a:prstGeom>
          <a:noFill/>
          <a:ln cap="flat" cmpd="sng" w="38100">
            <a:solidFill>
              <a:schemeClr val="accent5"/>
            </a:solidFill>
            <a:prstDash val="solid"/>
            <a:round/>
            <a:headEnd len="med" w="med" type="none"/>
            <a:tailEnd len="med" w="med" type="triangle"/>
          </a:ln>
        </p:spPr>
      </p:cxnSp>
      <p:cxnSp>
        <p:nvCxnSpPr>
          <p:cNvPr id="104" name="Google Shape;104;p18"/>
          <p:cNvCxnSpPr/>
          <p:nvPr/>
        </p:nvCxnSpPr>
        <p:spPr>
          <a:xfrm rot="10800000">
            <a:off x="2552100" y="1879200"/>
            <a:ext cx="424200" cy="492000"/>
          </a:xfrm>
          <a:prstGeom prst="straightConnector1">
            <a:avLst/>
          </a:prstGeom>
          <a:noFill/>
          <a:ln cap="flat" cmpd="sng" w="38100">
            <a:solidFill>
              <a:srgbClr val="000000"/>
            </a:solidFill>
            <a:prstDash val="solid"/>
            <a:round/>
            <a:headEnd len="med" w="med" type="none"/>
            <a:tailEnd len="med" w="med" type="triangle"/>
          </a:ln>
        </p:spPr>
      </p:cxnSp>
      <p:cxnSp>
        <p:nvCxnSpPr>
          <p:cNvPr id="105" name="Google Shape;105;p18"/>
          <p:cNvCxnSpPr/>
          <p:nvPr/>
        </p:nvCxnSpPr>
        <p:spPr>
          <a:xfrm flipH="1">
            <a:off x="2790650" y="3115575"/>
            <a:ext cx="322200" cy="322500"/>
          </a:xfrm>
          <a:prstGeom prst="straightConnector1">
            <a:avLst/>
          </a:prstGeom>
          <a:noFill/>
          <a:ln cap="flat" cmpd="sng" w="38100">
            <a:solidFill>
              <a:srgbClr val="000000"/>
            </a:solidFill>
            <a:prstDash val="solid"/>
            <a:round/>
            <a:headEnd len="med" w="med" type="none"/>
            <a:tailEnd len="med" w="med" type="triangle"/>
          </a:ln>
        </p:spPr>
      </p:cxnSp>
      <p:sp>
        <p:nvSpPr>
          <p:cNvPr id="106" name="Google Shape;106;p18"/>
          <p:cNvSpPr txBox="1"/>
          <p:nvPr/>
        </p:nvSpPr>
        <p:spPr>
          <a:xfrm>
            <a:off x="4198850" y="2899738"/>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t>Vibrio atlanticus</a:t>
            </a:r>
            <a:endParaRPr i="1"/>
          </a:p>
        </p:txBody>
      </p:sp>
      <p:sp>
        <p:nvSpPr>
          <p:cNvPr id="107" name="Google Shape;107;p18"/>
          <p:cNvSpPr txBox="1"/>
          <p:nvPr/>
        </p:nvSpPr>
        <p:spPr>
          <a:xfrm>
            <a:off x="2790638" y="2571750"/>
            <a:ext cx="140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qxSacCarc1</a:t>
            </a:r>
            <a:endParaRPr/>
          </a:p>
        </p:txBody>
      </p:sp>
      <p:pic>
        <p:nvPicPr>
          <p:cNvPr id="108" name="Google Shape;108;p18"/>
          <p:cNvPicPr preferRelativeResize="0"/>
          <p:nvPr/>
        </p:nvPicPr>
        <p:blipFill>
          <a:blip r:embed="rId4">
            <a:alphaModFix/>
          </a:blip>
          <a:stretch>
            <a:fillRect/>
          </a:stretch>
        </p:blipFill>
        <p:spPr>
          <a:xfrm>
            <a:off x="138700" y="3438075"/>
            <a:ext cx="2209102" cy="165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384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How would we annotate these genomes?</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b="1" i="1" lang="en-GB">
                <a:solidFill>
                  <a:schemeClr val="accent5"/>
                </a:solidFill>
              </a:rPr>
              <a:t>Sacculina carcini</a:t>
            </a:r>
            <a:r>
              <a:rPr b="1" lang="en-GB">
                <a:solidFill>
                  <a:schemeClr val="accent5"/>
                </a:solidFill>
              </a:rPr>
              <a:t> </a:t>
            </a:r>
            <a:endParaRPr b="1">
              <a:solidFill>
                <a:schemeClr val="accent5"/>
              </a:solidFill>
            </a:endParaRPr>
          </a:p>
          <a:p>
            <a:pPr indent="-342900" lvl="0" marL="914400" rtl="0" algn="l">
              <a:spcBef>
                <a:spcPts val="1200"/>
              </a:spcBef>
              <a:spcAft>
                <a:spcPts val="0"/>
              </a:spcAft>
              <a:buClr>
                <a:schemeClr val="dk1"/>
              </a:buClr>
              <a:buSzPts val="1800"/>
              <a:buChar char="●"/>
            </a:pPr>
            <a:r>
              <a:rPr lang="en-GB">
                <a:solidFill>
                  <a:schemeClr val="dk1"/>
                </a:solidFill>
              </a:rPr>
              <a:t>Barnacle.</a:t>
            </a:r>
            <a:endParaRPr>
              <a:solidFill>
                <a:schemeClr val="dk1"/>
              </a:solidFill>
            </a:endParaRPr>
          </a:p>
          <a:p>
            <a:pPr indent="-342900" lvl="0" marL="914400" rtl="0" algn="l">
              <a:spcBef>
                <a:spcPts val="0"/>
              </a:spcBef>
              <a:spcAft>
                <a:spcPts val="0"/>
              </a:spcAft>
              <a:buClr>
                <a:schemeClr val="dk1"/>
              </a:buClr>
              <a:buSzPts val="1800"/>
              <a:buChar char="●"/>
            </a:pPr>
            <a:r>
              <a:rPr lang="en-GB">
                <a:solidFill>
                  <a:schemeClr val="dk1"/>
                </a:solidFill>
              </a:rPr>
              <a:t>Eukaryote.</a:t>
            </a:r>
            <a:endParaRPr>
              <a:solidFill>
                <a:schemeClr val="dk1"/>
              </a:solidFill>
            </a:endParaRPr>
          </a:p>
          <a:p>
            <a:pPr indent="-342900" lvl="0" marL="914400" rtl="0" algn="l">
              <a:spcBef>
                <a:spcPts val="0"/>
              </a:spcBef>
              <a:spcAft>
                <a:spcPts val="0"/>
              </a:spcAft>
              <a:buClr>
                <a:schemeClr val="dk1"/>
              </a:buClr>
              <a:buSzPts val="1800"/>
              <a:buChar char="●"/>
            </a:pPr>
            <a:r>
              <a:rPr lang="en-GB">
                <a:solidFill>
                  <a:schemeClr val="dk1"/>
                </a:solidFill>
              </a:rPr>
              <a:t>No reference genome*.</a:t>
            </a:r>
            <a:endParaRPr>
              <a:solidFill>
                <a:schemeClr val="dk1"/>
              </a:solidFill>
            </a:endParaRPr>
          </a:p>
          <a:p>
            <a:pPr indent="-342900" lvl="0" marL="914400" rtl="0" algn="l">
              <a:spcBef>
                <a:spcPts val="0"/>
              </a:spcBef>
              <a:spcAft>
                <a:spcPts val="0"/>
              </a:spcAft>
              <a:buClr>
                <a:schemeClr val="dk1"/>
              </a:buClr>
              <a:buSzPts val="1800"/>
              <a:buChar char="●"/>
            </a:pPr>
            <a:r>
              <a:rPr lang="en-GB">
                <a:solidFill>
                  <a:schemeClr val="dk1"/>
                </a:solidFill>
              </a:rPr>
              <a:t>RNA-seq from the same species.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1371600" rtl="0" algn="l">
              <a:spcBef>
                <a:spcPts val="1200"/>
              </a:spcBef>
              <a:spcAft>
                <a:spcPts val="0"/>
              </a:spcAft>
              <a:buNone/>
            </a:pPr>
            <a:r>
              <a:rPr b="1" i="1" lang="en-GB">
                <a:solidFill>
                  <a:schemeClr val="accent5"/>
                </a:solidFill>
              </a:rPr>
              <a:t>Vibrio atlanticus</a:t>
            </a:r>
            <a:endParaRPr b="1">
              <a:solidFill>
                <a:schemeClr val="accent5"/>
              </a:solidFill>
            </a:endParaRPr>
          </a:p>
          <a:p>
            <a:pPr indent="-342900" lvl="0" marL="1828800" rtl="0" algn="l">
              <a:spcBef>
                <a:spcPts val="1200"/>
              </a:spcBef>
              <a:spcAft>
                <a:spcPts val="0"/>
              </a:spcAft>
              <a:buClr>
                <a:schemeClr val="dk1"/>
              </a:buClr>
              <a:buSzPts val="1800"/>
              <a:buChar char="●"/>
            </a:pPr>
            <a:r>
              <a:rPr lang="en-GB">
                <a:solidFill>
                  <a:schemeClr val="dk1"/>
                </a:solidFill>
              </a:rPr>
              <a:t>Bacteria.</a:t>
            </a:r>
            <a:endParaRPr>
              <a:solidFill>
                <a:schemeClr val="dk1"/>
              </a:solidFill>
            </a:endParaRPr>
          </a:p>
          <a:p>
            <a:pPr indent="-342900" lvl="0" marL="1828800" rtl="0" algn="l">
              <a:spcBef>
                <a:spcPts val="0"/>
              </a:spcBef>
              <a:spcAft>
                <a:spcPts val="0"/>
              </a:spcAft>
              <a:buClr>
                <a:schemeClr val="dk1"/>
              </a:buClr>
              <a:buSzPts val="1800"/>
              <a:buChar char="●"/>
            </a:pPr>
            <a:r>
              <a:rPr lang="en-GB">
                <a:solidFill>
                  <a:schemeClr val="dk1"/>
                </a:solidFill>
              </a:rPr>
              <a:t>Prokaryote. </a:t>
            </a:r>
            <a:endParaRPr>
              <a:solidFill>
                <a:schemeClr val="dk1"/>
              </a:solidFill>
            </a:endParaRPr>
          </a:p>
          <a:p>
            <a:pPr indent="-342900" lvl="0" marL="1828800" rtl="0" algn="l">
              <a:spcBef>
                <a:spcPts val="0"/>
              </a:spcBef>
              <a:spcAft>
                <a:spcPts val="0"/>
              </a:spcAft>
              <a:buClr>
                <a:schemeClr val="dk1"/>
              </a:buClr>
              <a:buSzPts val="1800"/>
              <a:buChar char="●"/>
            </a:pPr>
            <a:r>
              <a:rPr lang="en-GB">
                <a:solidFill>
                  <a:schemeClr val="dk1"/>
                </a:solidFill>
              </a:rPr>
              <a:t>No RNA-seq</a:t>
            </a:r>
            <a:r>
              <a:rPr b="1" lang="en-GB">
                <a:solidFill>
                  <a:schemeClr val="dk1"/>
                </a:solidFill>
              </a:rPr>
              <a:t>*</a:t>
            </a:r>
            <a:r>
              <a:rPr lang="en-GB">
                <a:solidFill>
                  <a:schemeClr val="dk1"/>
                </a:solidFill>
              </a:rPr>
              <a:t>, but reference genome.</a:t>
            </a:r>
            <a:endParaRPr>
              <a:solidFill>
                <a:schemeClr val="dk1"/>
              </a:solidFill>
            </a:endParaRPr>
          </a:p>
        </p:txBody>
      </p:sp>
      <p:pic>
        <p:nvPicPr>
          <p:cNvPr descr="Vibrio. Photo: Getty Images" id="115" name="Google Shape;115;p19" title="Vibrio. Photo: Getty Images"/>
          <p:cNvPicPr preferRelativeResize="0"/>
          <p:nvPr/>
        </p:nvPicPr>
        <p:blipFill rotWithShape="1">
          <a:blip r:embed="rId3">
            <a:alphaModFix/>
          </a:blip>
          <a:srcRect b="0" l="0" r="47008" t="0"/>
          <a:stretch/>
        </p:blipFill>
        <p:spPr>
          <a:xfrm>
            <a:off x="6370325" y="3166400"/>
            <a:ext cx="2168501" cy="1402475"/>
          </a:xfrm>
          <a:prstGeom prst="rect">
            <a:avLst/>
          </a:prstGeom>
          <a:noFill/>
          <a:ln>
            <a:noFill/>
          </a:ln>
        </p:spPr>
      </p:pic>
      <p:pic>
        <p:nvPicPr>
          <p:cNvPr id="116" name="Google Shape;116;p19"/>
          <p:cNvPicPr preferRelativeResize="0"/>
          <p:nvPr/>
        </p:nvPicPr>
        <p:blipFill>
          <a:blip r:embed="rId4">
            <a:alphaModFix/>
          </a:blip>
          <a:stretch>
            <a:fillRect/>
          </a:stretch>
        </p:blipFill>
        <p:spPr>
          <a:xfrm>
            <a:off x="4572000" y="835312"/>
            <a:ext cx="2582042" cy="1936525"/>
          </a:xfrm>
          <a:prstGeom prst="rect">
            <a:avLst/>
          </a:prstGeom>
          <a:noFill/>
          <a:ln>
            <a:noFill/>
          </a:ln>
        </p:spPr>
      </p:pic>
      <p:sp>
        <p:nvSpPr>
          <p:cNvPr id="117" name="Google Shape;117;p19"/>
          <p:cNvSpPr txBox="1"/>
          <p:nvPr/>
        </p:nvSpPr>
        <p:spPr>
          <a:xfrm>
            <a:off x="6271225" y="2263525"/>
            <a:ext cx="18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118" name="Google Shape;118;p19"/>
          <p:cNvCxnSpPr>
            <a:stCxn id="117" idx="1"/>
          </p:cNvCxnSpPr>
          <p:nvPr/>
        </p:nvCxnSpPr>
        <p:spPr>
          <a:xfrm rot="10800000">
            <a:off x="5931325" y="2208925"/>
            <a:ext cx="339900" cy="254700"/>
          </a:xfrm>
          <a:prstGeom prst="straightConnector1">
            <a:avLst/>
          </a:prstGeom>
          <a:noFill/>
          <a:ln cap="flat" cmpd="sng" w="38100">
            <a:solidFill>
              <a:schemeClr val="accent5"/>
            </a:solidFill>
            <a:prstDash val="solid"/>
            <a:round/>
            <a:headEnd len="med" w="med" type="none"/>
            <a:tailEnd len="med" w="med" type="triangle"/>
          </a:ln>
        </p:spPr>
      </p:cxnSp>
      <p:sp>
        <p:nvSpPr>
          <p:cNvPr id="119" name="Google Shape;119;p19"/>
          <p:cNvSpPr txBox="1"/>
          <p:nvPr/>
        </p:nvSpPr>
        <p:spPr>
          <a:xfrm>
            <a:off x="5171700" y="4568875"/>
            <a:ext cx="3508200" cy="4155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1200"/>
              </a:spcAft>
              <a:buNone/>
            </a:pPr>
            <a:r>
              <a:rPr b="1" i="1" lang="en-GB" sz="1500">
                <a:solidFill>
                  <a:schemeClr val="dk1"/>
                </a:solidFill>
              </a:rPr>
              <a:t>Vibrio atlanticus</a:t>
            </a:r>
            <a:endParaRPr b="1"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275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Prokaryotic vs Eukaryotic genomes</a:t>
            </a:r>
            <a:endParaRPr/>
          </a:p>
        </p:txBody>
      </p:sp>
      <p:pic>
        <p:nvPicPr>
          <p:cNvPr descr="Vibrio. Photo: Getty Images" id="125" name="Google Shape;125;p20" title="Vibrio. Photo: Getty Images"/>
          <p:cNvPicPr preferRelativeResize="0"/>
          <p:nvPr/>
        </p:nvPicPr>
        <p:blipFill rotWithShape="1">
          <a:blip r:embed="rId3">
            <a:alphaModFix/>
          </a:blip>
          <a:srcRect b="0" l="0" r="47008" t="0"/>
          <a:stretch/>
        </p:blipFill>
        <p:spPr>
          <a:xfrm>
            <a:off x="2190350" y="1697136"/>
            <a:ext cx="1896900" cy="1226815"/>
          </a:xfrm>
          <a:prstGeom prst="rect">
            <a:avLst/>
          </a:prstGeom>
          <a:noFill/>
          <a:ln>
            <a:noFill/>
          </a:ln>
        </p:spPr>
      </p:pic>
      <p:sp>
        <p:nvSpPr>
          <p:cNvPr id="126" name="Google Shape;126;p20"/>
          <p:cNvSpPr txBox="1"/>
          <p:nvPr/>
        </p:nvSpPr>
        <p:spPr>
          <a:xfrm>
            <a:off x="759800" y="3002650"/>
            <a:ext cx="3508200" cy="4155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1200"/>
              </a:spcAft>
              <a:buNone/>
            </a:pPr>
            <a:r>
              <a:rPr b="1" i="1" lang="en-GB" sz="1500">
                <a:solidFill>
                  <a:schemeClr val="dk1"/>
                </a:solidFill>
              </a:rPr>
              <a:t>Vibrio atlanticus</a:t>
            </a:r>
            <a:endParaRPr b="1" sz="1100"/>
          </a:p>
        </p:txBody>
      </p:sp>
      <p:pic>
        <p:nvPicPr>
          <p:cNvPr id="127" name="Google Shape;127;p20"/>
          <p:cNvPicPr preferRelativeResize="0"/>
          <p:nvPr/>
        </p:nvPicPr>
        <p:blipFill>
          <a:blip r:embed="rId4">
            <a:alphaModFix/>
          </a:blip>
          <a:stretch>
            <a:fillRect/>
          </a:stretch>
        </p:blipFill>
        <p:spPr>
          <a:xfrm>
            <a:off x="4748475" y="1368662"/>
            <a:ext cx="2582042" cy="1936525"/>
          </a:xfrm>
          <a:prstGeom prst="rect">
            <a:avLst/>
          </a:prstGeom>
          <a:noFill/>
          <a:ln>
            <a:noFill/>
          </a:ln>
        </p:spPr>
      </p:pic>
      <p:sp>
        <p:nvSpPr>
          <p:cNvPr id="128" name="Google Shape;128;p20"/>
          <p:cNvSpPr txBox="1"/>
          <p:nvPr/>
        </p:nvSpPr>
        <p:spPr>
          <a:xfrm>
            <a:off x="5634050" y="2911225"/>
            <a:ext cx="18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129" name="Google Shape;129;p20"/>
          <p:cNvCxnSpPr/>
          <p:nvPr/>
        </p:nvCxnSpPr>
        <p:spPr>
          <a:xfrm rot="10800000">
            <a:off x="6083725" y="2742325"/>
            <a:ext cx="339900" cy="254700"/>
          </a:xfrm>
          <a:prstGeom prst="straightConnector1">
            <a:avLst/>
          </a:prstGeom>
          <a:noFill/>
          <a:ln cap="flat" cmpd="sng" w="38100">
            <a:solidFill>
              <a:schemeClr val="accent5"/>
            </a:solidFill>
            <a:prstDash val="solid"/>
            <a:round/>
            <a:headEnd len="med" w="med" type="none"/>
            <a:tailEnd len="med" w="med" type="triangle"/>
          </a:ln>
        </p:spPr>
      </p:cxnSp>
      <p:sp>
        <p:nvSpPr>
          <p:cNvPr id="130" name="Google Shape;130;p20"/>
          <p:cNvSpPr txBox="1"/>
          <p:nvPr/>
        </p:nvSpPr>
        <p:spPr>
          <a:xfrm>
            <a:off x="2403600" y="1075250"/>
            <a:ext cx="216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accent5"/>
                </a:solidFill>
              </a:rPr>
              <a:t>Proteobacteria</a:t>
            </a:r>
            <a:endParaRPr sz="1700">
              <a:solidFill>
                <a:schemeClr val="accent5"/>
              </a:solidFill>
            </a:endParaRPr>
          </a:p>
        </p:txBody>
      </p:sp>
      <p:sp>
        <p:nvSpPr>
          <p:cNvPr id="131" name="Google Shape;131;p20"/>
          <p:cNvSpPr txBox="1"/>
          <p:nvPr/>
        </p:nvSpPr>
        <p:spPr>
          <a:xfrm>
            <a:off x="5377388" y="1153950"/>
            <a:ext cx="15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accent5"/>
                </a:solidFill>
              </a:rPr>
              <a:t>Arthropod</a:t>
            </a:r>
            <a:endParaRPr sz="1700">
              <a:solidFill>
                <a:schemeClr val="accent5"/>
              </a:solidFill>
            </a:endParaRPr>
          </a:p>
        </p:txBody>
      </p:sp>
      <p:sp>
        <p:nvSpPr>
          <p:cNvPr id="132" name="Google Shape;132;p20"/>
          <p:cNvSpPr txBox="1"/>
          <p:nvPr/>
        </p:nvSpPr>
        <p:spPr>
          <a:xfrm>
            <a:off x="934825" y="3305200"/>
            <a:ext cx="2862300" cy="22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a:p>
            <a:pPr indent="-323850" lvl="0" marL="457200" rtl="0" algn="l">
              <a:lnSpc>
                <a:spcPct val="115000"/>
              </a:lnSpc>
              <a:spcBef>
                <a:spcPts val="0"/>
              </a:spcBef>
              <a:spcAft>
                <a:spcPts val="0"/>
              </a:spcAft>
              <a:buSzPts val="1500"/>
              <a:buChar char="●"/>
            </a:pPr>
            <a:r>
              <a:rPr lang="en-GB" sz="1500">
                <a:solidFill>
                  <a:schemeClr val="dk1"/>
                </a:solidFill>
              </a:rPr>
              <a:t>No introns.</a:t>
            </a:r>
            <a:endParaRPr sz="1500"/>
          </a:p>
          <a:p>
            <a:pPr indent="-323850" lvl="0" marL="457200" rtl="0" algn="l">
              <a:lnSpc>
                <a:spcPct val="115000"/>
              </a:lnSpc>
              <a:spcBef>
                <a:spcPts val="0"/>
              </a:spcBef>
              <a:spcAft>
                <a:spcPts val="0"/>
              </a:spcAft>
              <a:buSzPts val="1500"/>
              <a:buChar char="●"/>
            </a:pPr>
            <a:r>
              <a:rPr lang="en-GB" sz="1500"/>
              <a:t>Genome size ~5Mb.</a:t>
            </a:r>
            <a:endParaRPr sz="1500"/>
          </a:p>
          <a:p>
            <a:pPr indent="-323850" lvl="0" marL="457200" rtl="0" algn="l">
              <a:lnSpc>
                <a:spcPct val="115000"/>
              </a:lnSpc>
              <a:spcBef>
                <a:spcPts val="0"/>
              </a:spcBef>
              <a:spcAft>
                <a:spcPts val="0"/>
              </a:spcAft>
              <a:buSzPts val="1500"/>
              <a:buChar char="●"/>
            </a:pPr>
            <a:r>
              <a:rPr lang="en-GB" sz="1500">
                <a:solidFill>
                  <a:srgbClr val="222222"/>
                </a:solidFill>
                <a:highlight>
                  <a:srgbClr val="FFFFFF"/>
                </a:highlight>
              </a:rPr>
              <a:t>4,420 proteins and ~100 RNA’s..</a:t>
            </a:r>
            <a:endParaRPr sz="1500">
              <a:solidFill>
                <a:srgbClr val="222222"/>
              </a:solidFill>
              <a:highlight>
                <a:srgbClr val="FFFFFF"/>
              </a:highlight>
            </a:endParaRPr>
          </a:p>
          <a:p>
            <a:pPr indent="0" lvl="0" marL="0" rtl="0" algn="l">
              <a:lnSpc>
                <a:spcPct val="115000"/>
              </a:lnSpc>
              <a:spcBef>
                <a:spcPts val="0"/>
              </a:spcBef>
              <a:spcAft>
                <a:spcPts val="0"/>
              </a:spcAft>
              <a:buNone/>
            </a:pPr>
            <a:r>
              <a:t/>
            </a:r>
            <a:endParaRPr sz="1500">
              <a:solidFill>
                <a:srgbClr val="222222"/>
              </a:solidFill>
              <a:highlight>
                <a:srgbClr val="FFFFFF"/>
              </a:highlight>
            </a:endParaRPr>
          </a:p>
          <a:p>
            <a:pPr indent="0" lvl="0" marL="0" rtl="0" algn="l">
              <a:lnSpc>
                <a:spcPct val="115000"/>
              </a:lnSpc>
              <a:spcBef>
                <a:spcPts val="0"/>
              </a:spcBef>
              <a:spcAft>
                <a:spcPts val="0"/>
              </a:spcAft>
              <a:buNone/>
            </a:pPr>
            <a:r>
              <a:t/>
            </a:r>
            <a:endParaRPr sz="1500"/>
          </a:p>
          <a:p>
            <a:pPr indent="0" lvl="0" marL="457200" rtl="0" algn="l">
              <a:lnSpc>
                <a:spcPct val="115000"/>
              </a:lnSpc>
              <a:spcBef>
                <a:spcPts val="0"/>
              </a:spcBef>
              <a:spcAft>
                <a:spcPts val="0"/>
              </a:spcAft>
              <a:buNone/>
            </a:pPr>
            <a:r>
              <a:t/>
            </a:r>
            <a:endParaRPr/>
          </a:p>
        </p:txBody>
      </p:sp>
      <p:sp>
        <p:nvSpPr>
          <p:cNvPr id="133" name="Google Shape;133;p20"/>
          <p:cNvSpPr txBox="1"/>
          <p:nvPr/>
        </p:nvSpPr>
        <p:spPr>
          <a:xfrm>
            <a:off x="5015875" y="3030850"/>
            <a:ext cx="3650700" cy="225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GB" sz="1500">
                <a:solidFill>
                  <a:schemeClr val="dk1"/>
                </a:solidFill>
              </a:rPr>
              <a:t>Introns.</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Alternative splicing.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Long repetitive sequences.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Non-coding RNA’s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Estimated size ~609.7Mb.</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Estimated n genes  ~ 28,000</a:t>
            </a:r>
            <a:endParaRPr sz="1500">
              <a:solidFill>
                <a:schemeClr val="dk1"/>
              </a:solidFill>
            </a:endParaRPr>
          </a:p>
          <a:p>
            <a:pPr indent="0" lvl="0" marL="0" rtl="0" algn="l">
              <a:lnSpc>
                <a:spcPct val="115000"/>
              </a:lnSpc>
              <a:spcBef>
                <a:spcPts val="0"/>
              </a:spcBef>
              <a:spcAft>
                <a:spcPts val="0"/>
              </a:spcAft>
              <a:buNone/>
            </a:pPr>
            <a:r>
              <a:t/>
            </a:r>
            <a:endParaRPr/>
          </a:p>
        </p:txBody>
      </p:sp>
      <p:pic>
        <p:nvPicPr>
          <p:cNvPr id="134" name="Google Shape;134;p20"/>
          <p:cNvPicPr preferRelativeResize="0"/>
          <p:nvPr/>
        </p:nvPicPr>
        <p:blipFill>
          <a:blip r:embed="rId5">
            <a:alphaModFix/>
          </a:blip>
          <a:stretch>
            <a:fillRect/>
          </a:stretch>
        </p:blipFill>
        <p:spPr>
          <a:xfrm>
            <a:off x="7170800" y="1075250"/>
            <a:ext cx="1774735" cy="1323600"/>
          </a:xfrm>
          <a:prstGeom prst="rect">
            <a:avLst/>
          </a:prstGeom>
          <a:noFill/>
          <a:ln>
            <a:noFill/>
          </a:ln>
        </p:spPr>
      </p:pic>
      <p:sp>
        <p:nvSpPr>
          <p:cNvPr id="135" name="Google Shape;135;p20"/>
          <p:cNvSpPr txBox="1"/>
          <p:nvPr/>
        </p:nvSpPr>
        <p:spPr>
          <a:xfrm>
            <a:off x="7247100" y="2349450"/>
            <a:ext cx="189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rPr>
              <a:t>28 chromosomes (manually curated).</a:t>
            </a:r>
            <a:endParaRPr/>
          </a:p>
        </p:txBody>
      </p:sp>
      <p:pic>
        <p:nvPicPr>
          <p:cNvPr descr="The Vibrio cholerae genome contains two unique circular chromosomes | PNAS" id="136" name="Google Shape;136;p20"/>
          <p:cNvPicPr preferRelativeResize="0"/>
          <p:nvPr/>
        </p:nvPicPr>
        <p:blipFill>
          <a:blip r:embed="rId6">
            <a:alphaModFix/>
          </a:blip>
          <a:stretch>
            <a:fillRect/>
          </a:stretch>
        </p:blipFill>
        <p:spPr>
          <a:xfrm>
            <a:off x="117021" y="843291"/>
            <a:ext cx="2046550" cy="910307"/>
          </a:xfrm>
          <a:prstGeom prst="rect">
            <a:avLst/>
          </a:prstGeom>
          <a:noFill/>
          <a:ln>
            <a:noFill/>
          </a:ln>
        </p:spPr>
      </p:pic>
      <p:sp>
        <p:nvSpPr>
          <p:cNvPr id="137" name="Google Shape;137;p20"/>
          <p:cNvSpPr txBox="1"/>
          <p:nvPr/>
        </p:nvSpPr>
        <p:spPr>
          <a:xfrm>
            <a:off x="311700" y="2133150"/>
            <a:ext cx="1657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rPr>
              <a:t>2 circular chromosomes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751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Prokaryotic vs </a:t>
            </a:r>
            <a:r>
              <a:rPr lang="en-GB"/>
              <a:t>Eukaryotic gene models</a:t>
            </a:r>
            <a:endParaRPr/>
          </a:p>
        </p:txBody>
      </p:sp>
      <p:pic>
        <p:nvPicPr>
          <p:cNvPr id="143" name="Google Shape;143;p21"/>
          <p:cNvPicPr preferRelativeResize="0"/>
          <p:nvPr/>
        </p:nvPicPr>
        <p:blipFill rotWithShape="1">
          <a:blip r:embed="rId3">
            <a:alphaModFix/>
          </a:blip>
          <a:srcRect b="61919" l="0" r="0" t="0"/>
          <a:stretch/>
        </p:blipFill>
        <p:spPr>
          <a:xfrm>
            <a:off x="319625" y="3660581"/>
            <a:ext cx="4092701" cy="730558"/>
          </a:xfrm>
          <a:prstGeom prst="rect">
            <a:avLst/>
          </a:prstGeom>
          <a:noFill/>
          <a:ln>
            <a:noFill/>
          </a:ln>
        </p:spPr>
      </p:pic>
      <p:pic>
        <p:nvPicPr>
          <p:cNvPr id="144" name="Google Shape;144;p21"/>
          <p:cNvPicPr preferRelativeResize="0"/>
          <p:nvPr/>
        </p:nvPicPr>
        <p:blipFill rotWithShape="1">
          <a:blip r:embed="rId3">
            <a:alphaModFix/>
          </a:blip>
          <a:srcRect b="0" l="0" r="0" t="35753"/>
          <a:stretch/>
        </p:blipFill>
        <p:spPr>
          <a:xfrm>
            <a:off x="4589125" y="3386900"/>
            <a:ext cx="4243475" cy="1277925"/>
          </a:xfrm>
          <a:prstGeom prst="rect">
            <a:avLst/>
          </a:prstGeom>
          <a:noFill/>
          <a:ln>
            <a:noFill/>
          </a:ln>
        </p:spPr>
      </p:pic>
      <p:pic>
        <p:nvPicPr>
          <p:cNvPr descr="Vibrio. Photo: Getty Images" id="145" name="Google Shape;145;p21" title="Vibrio. Photo: Getty Images"/>
          <p:cNvPicPr preferRelativeResize="0"/>
          <p:nvPr/>
        </p:nvPicPr>
        <p:blipFill rotWithShape="1">
          <a:blip r:embed="rId4">
            <a:alphaModFix/>
          </a:blip>
          <a:srcRect b="0" l="0" r="47008" t="0"/>
          <a:stretch/>
        </p:blipFill>
        <p:spPr>
          <a:xfrm>
            <a:off x="1281725" y="1600175"/>
            <a:ext cx="2168501" cy="1402475"/>
          </a:xfrm>
          <a:prstGeom prst="rect">
            <a:avLst/>
          </a:prstGeom>
          <a:noFill/>
          <a:ln>
            <a:noFill/>
          </a:ln>
        </p:spPr>
      </p:pic>
      <p:sp>
        <p:nvSpPr>
          <p:cNvPr id="146" name="Google Shape;146;p21"/>
          <p:cNvSpPr txBox="1"/>
          <p:nvPr/>
        </p:nvSpPr>
        <p:spPr>
          <a:xfrm>
            <a:off x="83100" y="3002650"/>
            <a:ext cx="3508200" cy="415500"/>
          </a:xfrm>
          <a:prstGeom prst="rect">
            <a:avLst/>
          </a:prstGeom>
          <a:noFill/>
          <a:ln>
            <a:noFill/>
          </a:ln>
        </p:spPr>
        <p:txBody>
          <a:bodyPr anchorCtr="0" anchor="t" bIns="91425" lIns="91425" spcFirstLastPara="1" rIns="91425" wrap="square" tIns="91425">
            <a:spAutoFit/>
          </a:bodyPr>
          <a:lstStyle/>
          <a:p>
            <a:pPr indent="0" lvl="0" marL="1371600" rtl="0" algn="l">
              <a:lnSpc>
                <a:spcPct val="115000"/>
              </a:lnSpc>
              <a:spcBef>
                <a:spcPts val="0"/>
              </a:spcBef>
              <a:spcAft>
                <a:spcPts val="1200"/>
              </a:spcAft>
              <a:buNone/>
            </a:pPr>
            <a:r>
              <a:rPr b="1" i="1" lang="en-GB" sz="1500">
                <a:solidFill>
                  <a:schemeClr val="dk1"/>
                </a:solidFill>
              </a:rPr>
              <a:t>Vibrio atlanticus</a:t>
            </a:r>
            <a:endParaRPr b="1" sz="1100"/>
          </a:p>
        </p:txBody>
      </p:sp>
      <p:pic>
        <p:nvPicPr>
          <p:cNvPr id="147" name="Google Shape;147;p21"/>
          <p:cNvPicPr preferRelativeResize="0"/>
          <p:nvPr/>
        </p:nvPicPr>
        <p:blipFill>
          <a:blip r:embed="rId5">
            <a:alphaModFix/>
          </a:blip>
          <a:stretch>
            <a:fillRect/>
          </a:stretch>
        </p:blipFill>
        <p:spPr>
          <a:xfrm>
            <a:off x="5181600" y="1444912"/>
            <a:ext cx="2582042" cy="1936525"/>
          </a:xfrm>
          <a:prstGeom prst="rect">
            <a:avLst/>
          </a:prstGeom>
          <a:noFill/>
          <a:ln>
            <a:noFill/>
          </a:ln>
        </p:spPr>
      </p:pic>
      <p:sp>
        <p:nvSpPr>
          <p:cNvPr id="148" name="Google Shape;148;p21"/>
          <p:cNvSpPr txBox="1"/>
          <p:nvPr/>
        </p:nvSpPr>
        <p:spPr>
          <a:xfrm>
            <a:off x="6880825" y="2873125"/>
            <a:ext cx="189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GB">
                <a:solidFill>
                  <a:schemeClr val="dk1"/>
                </a:solidFill>
              </a:rPr>
              <a:t>Sacculina carcini </a:t>
            </a:r>
            <a:endParaRPr sz="1200">
              <a:solidFill>
                <a:schemeClr val="dk1"/>
              </a:solidFill>
              <a:highlight>
                <a:srgbClr val="F9F9F9"/>
              </a:highlight>
            </a:endParaRPr>
          </a:p>
        </p:txBody>
      </p:sp>
      <p:cxnSp>
        <p:nvCxnSpPr>
          <p:cNvPr id="149" name="Google Shape;149;p21"/>
          <p:cNvCxnSpPr>
            <a:stCxn id="148" idx="1"/>
          </p:cNvCxnSpPr>
          <p:nvPr/>
        </p:nvCxnSpPr>
        <p:spPr>
          <a:xfrm rot="10800000">
            <a:off x="6540925" y="2818525"/>
            <a:ext cx="339900" cy="254700"/>
          </a:xfrm>
          <a:prstGeom prst="straightConnector1">
            <a:avLst/>
          </a:prstGeom>
          <a:noFill/>
          <a:ln cap="flat" cmpd="sng" w="38100">
            <a:solidFill>
              <a:schemeClr val="accent5"/>
            </a:solidFill>
            <a:prstDash val="solid"/>
            <a:round/>
            <a:headEnd len="med" w="med" type="none"/>
            <a:tailEnd len="med" w="med" type="triangle"/>
          </a:ln>
        </p:spPr>
      </p:cxnSp>
      <p:sp>
        <p:nvSpPr>
          <p:cNvPr id="150" name="Google Shape;150;p21"/>
          <p:cNvSpPr txBox="1"/>
          <p:nvPr/>
        </p:nvSpPr>
        <p:spPr>
          <a:xfrm>
            <a:off x="1476000" y="1075250"/>
            <a:ext cx="216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accent5"/>
                </a:solidFill>
              </a:rPr>
              <a:t>Proteobacteria</a:t>
            </a:r>
            <a:endParaRPr sz="1700">
              <a:solidFill>
                <a:schemeClr val="accent5"/>
              </a:solidFill>
            </a:endParaRPr>
          </a:p>
        </p:txBody>
      </p:sp>
      <p:sp>
        <p:nvSpPr>
          <p:cNvPr id="151" name="Google Shape;151;p21"/>
          <p:cNvSpPr txBox="1"/>
          <p:nvPr/>
        </p:nvSpPr>
        <p:spPr>
          <a:xfrm>
            <a:off x="5938663" y="1153775"/>
            <a:ext cx="15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a:solidFill>
                  <a:schemeClr val="accent5"/>
                </a:solidFill>
              </a:rPr>
              <a:t>Arthropod</a:t>
            </a:r>
            <a:endParaRPr sz="1700">
              <a:solidFill>
                <a:schemeClr val="accent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